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Lst>
  <p:sldSz cx="14630400" cy="8229600"/>
  <p:notesSz cx="8229600" cy="14630400"/>
  <p:embeddedFontLst>
    <p:embeddedFont>
      <p:font typeface="Barlow Bold" panose="00000800000000000000" pitchFamily="2" charset="0"/>
      <p:bold r:id="rId15"/>
    </p:embeddedFont>
    <p:embeddedFont>
      <p:font typeface="Montserrat" panose="00000500000000000000" pitchFamily="2" charset="0"/>
      <p:regular r:id="rId16"/>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089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832140"/>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Machine Downtime</a:t>
            </a:r>
            <a:endParaRPr lang="en-US" sz="4450" dirty="0"/>
          </a:p>
        </p:txBody>
      </p:sp>
      <p:sp>
        <p:nvSpPr>
          <p:cNvPr id="4" name="Text 1"/>
          <p:cNvSpPr/>
          <p:nvPr/>
        </p:nvSpPr>
        <p:spPr>
          <a:xfrm>
            <a:off x="758309" y="3869769"/>
            <a:ext cx="7627382"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                                                             </a:t>
            </a:r>
            <a:r>
              <a:rPr lang="en-US" sz="1700" b="1" dirty="0">
                <a:solidFill>
                  <a:srgbClr val="000000"/>
                </a:solidFill>
                <a:latin typeface="Montserrat" pitchFamily="34" charset="0"/>
                <a:ea typeface="Montserrat" pitchFamily="34" charset="-122"/>
                <a:cs typeface="Montserrat" pitchFamily="34" charset="-120"/>
              </a:rPr>
              <a:t>       By</a:t>
            </a:r>
            <a:endParaRPr lang="en-US" sz="1700" dirty="0"/>
          </a:p>
        </p:txBody>
      </p:sp>
      <p:sp>
        <p:nvSpPr>
          <p:cNvPr id="5" name="Text 2"/>
          <p:cNvSpPr/>
          <p:nvPr/>
        </p:nvSpPr>
        <p:spPr>
          <a:xfrm>
            <a:off x="758309" y="4460200"/>
            <a:ext cx="7627382" cy="346710"/>
          </a:xfrm>
          <a:prstGeom prst="rect">
            <a:avLst/>
          </a:prstGeom>
          <a:noFill/>
          <a:ln/>
        </p:spPr>
        <p:txBody>
          <a:bodyPr wrap="none" lIns="0" tIns="0" rIns="0" bIns="0" rtlCol="0" anchor="t"/>
          <a:lstStyle/>
          <a:p>
            <a:pPr marL="0" indent="0" algn="l">
              <a:lnSpc>
                <a:spcPts val="2700"/>
              </a:lnSpc>
              <a:buNone/>
            </a:pPr>
            <a:r>
              <a:rPr lang="en-US" sz="1700" b="1" dirty="0">
                <a:solidFill>
                  <a:srgbClr val="000000"/>
                </a:solidFill>
                <a:latin typeface="Montserrat" pitchFamily="34" charset="0"/>
                <a:ea typeface="Montserrat" pitchFamily="34" charset="-122"/>
                <a:cs typeface="Montserrat" pitchFamily="34" charset="-120"/>
              </a:rPr>
              <a:t>                                                                    C.R.Sravana Rekha</a:t>
            </a:r>
            <a:endParaRPr lang="en-US" sz="1700" dirty="0"/>
          </a:p>
        </p:txBody>
      </p:sp>
      <p:sp>
        <p:nvSpPr>
          <p:cNvPr id="6" name="Text 3"/>
          <p:cNvSpPr/>
          <p:nvPr/>
        </p:nvSpPr>
        <p:spPr>
          <a:xfrm>
            <a:off x="758309" y="5050631"/>
            <a:ext cx="7627382" cy="346710"/>
          </a:xfrm>
          <a:prstGeom prst="rect">
            <a:avLst/>
          </a:prstGeom>
          <a:noFill/>
          <a:ln/>
        </p:spPr>
        <p:txBody>
          <a:bodyPr wrap="none" lIns="0" tIns="0" rIns="0" bIns="0" rtlCol="0" anchor="t"/>
          <a:lstStyle/>
          <a:p>
            <a:pPr marL="0" indent="0" algn="l">
              <a:lnSpc>
                <a:spcPts val="2700"/>
              </a:lnSpc>
              <a:buNone/>
            </a:pPr>
            <a:r>
              <a:rPr lang="en-US" sz="1700" b="1" dirty="0">
                <a:solidFill>
                  <a:srgbClr val="000000"/>
                </a:solidFill>
                <a:latin typeface="Montserrat" pitchFamily="34" charset="0"/>
                <a:ea typeface="Montserrat" pitchFamily="34" charset="-122"/>
                <a:cs typeface="Montserrat" pitchFamily="34" charset="-120"/>
              </a:rPr>
              <a:t>                                                                    14/02/2025</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48389" y="352306"/>
            <a:ext cx="3371374" cy="421481"/>
          </a:xfrm>
          <a:prstGeom prst="rect">
            <a:avLst/>
          </a:prstGeom>
          <a:noFill/>
          <a:ln/>
        </p:spPr>
        <p:txBody>
          <a:bodyPr wrap="none" lIns="0" tIns="0" rIns="0" bIns="0" rtlCol="0" anchor="t"/>
          <a:lstStyle/>
          <a:p>
            <a:pPr marL="0" indent="0" algn="l">
              <a:lnSpc>
                <a:spcPts val="3300"/>
              </a:lnSpc>
              <a:buNone/>
            </a:pPr>
            <a:r>
              <a:rPr lang="en-US" sz="2650" b="1" dirty="0">
                <a:solidFill>
                  <a:srgbClr val="7068F4"/>
                </a:solidFill>
                <a:latin typeface="Barlow Bold" pitchFamily="34" charset="0"/>
                <a:ea typeface="Barlow Bold" pitchFamily="34" charset="-122"/>
                <a:cs typeface="Barlow Bold" pitchFamily="34" charset="-120"/>
              </a:rPr>
              <a:t>Data Visualization</a:t>
            </a:r>
            <a:endParaRPr lang="en-US" sz="2650" dirty="0"/>
          </a:p>
        </p:txBody>
      </p:sp>
      <p:pic>
        <p:nvPicPr>
          <p:cNvPr id="3" name="Image 0" descr="preencoded.png"/>
          <p:cNvPicPr>
            <a:picLocks noChangeAspect="1"/>
          </p:cNvPicPr>
          <p:nvPr/>
        </p:nvPicPr>
        <p:blipFill>
          <a:blip r:embed="rId3"/>
          <a:stretch>
            <a:fillRect/>
          </a:stretch>
        </p:blipFill>
        <p:spPr>
          <a:xfrm>
            <a:off x="448388" y="1110019"/>
            <a:ext cx="12037327" cy="6843247"/>
          </a:xfrm>
          <a:prstGeom prst="rect">
            <a:avLst/>
          </a:prstGeom>
        </p:spPr>
      </p:pic>
      <p:sp>
        <p:nvSpPr>
          <p:cNvPr id="4" name="Text 1"/>
          <p:cNvSpPr/>
          <p:nvPr/>
        </p:nvSpPr>
        <p:spPr>
          <a:xfrm>
            <a:off x="448389" y="4333518"/>
            <a:ext cx="10502979" cy="204907"/>
          </a:xfrm>
          <a:prstGeom prst="rect">
            <a:avLst/>
          </a:prstGeom>
          <a:noFill/>
          <a:ln/>
        </p:spPr>
        <p:txBody>
          <a:bodyPr wrap="none" lIns="0" tIns="0" rIns="0" bIns="0" rtlCol="0" anchor="t"/>
          <a:lstStyle/>
          <a:p>
            <a:pPr marL="0" indent="0" algn="l">
              <a:lnSpc>
                <a:spcPts val="1600"/>
              </a:lnSpc>
              <a:buNone/>
            </a:pPr>
            <a:endParaRPr lang="en-US" sz="1000" dirty="0"/>
          </a:p>
        </p:txBody>
      </p:sp>
      <p:sp>
        <p:nvSpPr>
          <p:cNvPr id="5" name="Text 2"/>
          <p:cNvSpPr/>
          <p:nvPr/>
        </p:nvSpPr>
        <p:spPr>
          <a:xfrm>
            <a:off x="11271409" y="1081207"/>
            <a:ext cx="2918103" cy="204907"/>
          </a:xfrm>
          <a:prstGeom prst="rect">
            <a:avLst/>
          </a:prstGeom>
          <a:noFill/>
          <a:ln/>
        </p:spPr>
        <p:txBody>
          <a:bodyPr wrap="none" lIns="0" tIns="0" rIns="0" bIns="0" rtlCol="0" anchor="t"/>
          <a:lstStyle/>
          <a:p>
            <a:pPr marL="0" indent="0" algn="l">
              <a:lnSpc>
                <a:spcPts val="1600"/>
              </a:lnSpc>
              <a:buNone/>
            </a:pPr>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1" descr="preencoded.png"/>
          <p:cNvPicPr>
            <a:picLocks noChangeAspect="1"/>
          </p:cNvPicPr>
          <p:nvPr/>
        </p:nvPicPr>
        <p:blipFill>
          <a:blip r:embed="rId2"/>
          <a:stretch>
            <a:fillRect/>
          </a:stretch>
        </p:blipFill>
        <p:spPr>
          <a:xfrm>
            <a:off x="1113406" y="733164"/>
            <a:ext cx="11707067" cy="6763271"/>
          </a:xfrm>
          <a:prstGeom prst="rect">
            <a:avLst/>
          </a:prstGeom>
        </p:spPr>
      </p:pic>
    </p:spTree>
    <p:extLst>
      <p:ext uri="{BB962C8B-B14F-4D97-AF65-F5344CB8AC3E}">
        <p14:creationId xmlns:p14="http://schemas.microsoft.com/office/powerpoint/2010/main" val="3996035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8309" y="1457444"/>
            <a:ext cx="13113782"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   </a:t>
            </a:r>
            <a:endParaRPr lang="en-US" sz="1700" dirty="0"/>
          </a:p>
        </p:txBody>
      </p:sp>
      <p:pic>
        <p:nvPicPr>
          <p:cNvPr id="3" name="Image 0" descr="preencoded.png"/>
          <p:cNvPicPr>
            <a:picLocks noChangeAspect="1"/>
          </p:cNvPicPr>
          <p:nvPr/>
        </p:nvPicPr>
        <p:blipFill>
          <a:blip r:embed="rId3"/>
          <a:stretch>
            <a:fillRect/>
          </a:stretch>
        </p:blipFill>
        <p:spPr>
          <a:xfrm>
            <a:off x="4665226" y="2138839"/>
            <a:ext cx="5299948" cy="2979063"/>
          </a:xfrm>
          <a:prstGeom prst="rect">
            <a:avLst/>
          </a:prstGeom>
        </p:spPr>
      </p:pic>
      <p:sp>
        <p:nvSpPr>
          <p:cNvPr id="4" name="Text 1"/>
          <p:cNvSpPr/>
          <p:nvPr/>
        </p:nvSpPr>
        <p:spPr>
          <a:xfrm>
            <a:off x="758309" y="5582603"/>
            <a:ext cx="5701546" cy="712708"/>
          </a:xfrm>
          <a:prstGeom prst="rect">
            <a:avLst/>
          </a:prstGeom>
          <a:noFill/>
          <a:ln/>
        </p:spPr>
        <p:txBody>
          <a:bodyPr wrap="none" lIns="0" tIns="0" rIns="0" bIns="0" rtlCol="0" anchor="t"/>
          <a:lstStyle/>
          <a:p>
            <a:pPr marL="0" indent="0" algn="l">
              <a:lnSpc>
                <a:spcPts val="5600"/>
              </a:lnSpc>
              <a:buNone/>
            </a:pPr>
            <a:endParaRPr lang="en-US" sz="4450" dirty="0"/>
          </a:p>
        </p:txBody>
      </p:sp>
      <p:sp>
        <p:nvSpPr>
          <p:cNvPr id="5" name="Text 2"/>
          <p:cNvSpPr/>
          <p:nvPr/>
        </p:nvSpPr>
        <p:spPr>
          <a:xfrm>
            <a:off x="758309" y="6620232"/>
            <a:ext cx="13113782" cy="346710"/>
          </a:xfrm>
          <a:prstGeom prst="rect">
            <a:avLst/>
          </a:prstGeom>
          <a:noFill/>
          <a:ln/>
        </p:spPr>
        <p:txBody>
          <a:bodyPr wrap="none" lIns="0" tIns="0" rIns="0" bIns="0" rtlCol="0" anchor="t"/>
          <a:lstStyle/>
          <a:p>
            <a:pPr marL="0" indent="0" algn="l">
              <a:lnSpc>
                <a:spcPts val="2700"/>
              </a:lnSpc>
              <a:buNone/>
            </a:pP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996315"/>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Contents</a:t>
            </a:r>
            <a:endParaRPr lang="en-US" sz="4450" dirty="0"/>
          </a:p>
        </p:txBody>
      </p:sp>
      <p:sp>
        <p:nvSpPr>
          <p:cNvPr id="3" name="Shape 1"/>
          <p:cNvSpPr/>
          <p:nvPr/>
        </p:nvSpPr>
        <p:spPr>
          <a:xfrm>
            <a:off x="758309" y="2142292"/>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4" name="Text 2"/>
          <p:cNvSpPr/>
          <p:nvPr/>
        </p:nvSpPr>
        <p:spPr>
          <a:xfrm>
            <a:off x="830997" y="2172236"/>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1</a:t>
            </a:r>
            <a:endParaRPr lang="en-US" sz="2650" dirty="0"/>
          </a:p>
        </p:txBody>
      </p:sp>
      <p:sp>
        <p:nvSpPr>
          <p:cNvPr id="5" name="Text 3"/>
          <p:cNvSpPr/>
          <p:nvPr/>
        </p:nvSpPr>
        <p:spPr>
          <a:xfrm>
            <a:off x="1462326" y="2216706"/>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Business Objective</a:t>
            </a:r>
            <a:endParaRPr lang="en-US" sz="2200" dirty="0"/>
          </a:p>
        </p:txBody>
      </p:sp>
      <p:sp>
        <p:nvSpPr>
          <p:cNvPr id="6" name="Shape 4"/>
          <p:cNvSpPr/>
          <p:nvPr/>
        </p:nvSpPr>
        <p:spPr>
          <a:xfrm>
            <a:off x="758309" y="3063002"/>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7" name="Text 5"/>
          <p:cNvSpPr/>
          <p:nvPr/>
        </p:nvSpPr>
        <p:spPr>
          <a:xfrm>
            <a:off x="830997" y="3092946"/>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2</a:t>
            </a:r>
            <a:endParaRPr lang="en-US" sz="2650" dirty="0"/>
          </a:p>
        </p:txBody>
      </p:sp>
      <p:sp>
        <p:nvSpPr>
          <p:cNvPr id="8" name="Text 6"/>
          <p:cNvSpPr/>
          <p:nvPr/>
        </p:nvSpPr>
        <p:spPr>
          <a:xfrm>
            <a:off x="1462326" y="3137416"/>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Business Constraints</a:t>
            </a:r>
            <a:endParaRPr lang="en-US" sz="2200" dirty="0"/>
          </a:p>
        </p:txBody>
      </p:sp>
      <p:sp>
        <p:nvSpPr>
          <p:cNvPr id="9" name="Shape 7"/>
          <p:cNvSpPr/>
          <p:nvPr/>
        </p:nvSpPr>
        <p:spPr>
          <a:xfrm>
            <a:off x="758309" y="3983712"/>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10" name="Text 8"/>
          <p:cNvSpPr/>
          <p:nvPr/>
        </p:nvSpPr>
        <p:spPr>
          <a:xfrm>
            <a:off x="830997" y="4013656"/>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3</a:t>
            </a:r>
            <a:endParaRPr lang="en-US" sz="2650" dirty="0"/>
          </a:p>
        </p:txBody>
      </p:sp>
      <p:sp>
        <p:nvSpPr>
          <p:cNvPr id="11" name="Text 9"/>
          <p:cNvSpPr/>
          <p:nvPr/>
        </p:nvSpPr>
        <p:spPr>
          <a:xfrm>
            <a:off x="1462326" y="4058126"/>
            <a:ext cx="5181957"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Project Architecture - Data Flow Diagram</a:t>
            </a:r>
            <a:endParaRPr lang="en-US" sz="2200" dirty="0"/>
          </a:p>
        </p:txBody>
      </p:sp>
      <p:sp>
        <p:nvSpPr>
          <p:cNvPr id="12" name="Shape 10"/>
          <p:cNvSpPr/>
          <p:nvPr/>
        </p:nvSpPr>
        <p:spPr>
          <a:xfrm>
            <a:off x="758309" y="4904423"/>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13" name="Text 11"/>
          <p:cNvSpPr/>
          <p:nvPr/>
        </p:nvSpPr>
        <p:spPr>
          <a:xfrm>
            <a:off x="830997" y="4934367"/>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4</a:t>
            </a:r>
            <a:endParaRPr lang="en-US" sz="2650" dirty="0"/>
          </a:p>
        </p:txBody>
      </p:sp>
      <p:sp>
        <p:nvSpPr>
          <p:cNvPr id="14" name="Text 12"/>
          <p:cNvSpPr/>
          <p:nvPr/>
        </p:nvSpPr>
        <p:spPr>
          <a:xfrm>
            <a:off x="1462326" y="497883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Data Collection</a:t>
            </a:r>
            <a:endParaRPr lang="en-US" sz="2200" dirty="0"/>
          </a:p>
        </p:txBody>
      </p:sp>
      <p:sp>
        <p:nvSpPr>
          <p:cNvPr id="15" name="Shape 13"/>
          <p:cNvSpPr/>
          <p:nvPr/>
        </p:nvSpPr>
        <p:spPr>
          <a:xfrm>
            <a:off x="758309" y="5825133"/>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16" name="Text 14"/>
          <p:cNvSpPr/>
          <p:nvPr/>
        </p:nvSpPr>
        <p:spPr>
          <a:xfrm>
            <a:off x="830997" y="5855077"/>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5</a:t>
            </a:r>
            <a:endParaRPr lang="en-US" sz="2650" dirty="0"/>
          </a:p>
        </p:txBody>
      </p:sp>
      <p:sp>
        <p:nvSpPr>
          <p:cNvPr id="17" name="Text 15"/>
          <p:cNvSpPr/>
          <p:nvPr/>
        </p:nvSpPr>
        <p:spPr>
          <a:xfrm>
            <a:off x="1462326" y="5899547"/>
            <a:ext cx="3240881"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Exploratory Data Analysis</a:t>
            </a:r>
            <a:endParaRPr lang="en-US" sz="2200" dirty="0"/>
          </a:p>
        </p:txBody>
      </p:sp>
      <p:sp>
        <p:nvSpPr>
          <p:cNvPr id="18" name="Shape 16"/>
          <p:cNvSpPr/>
          <p:nvPr/>
        </p:nvSpPr>
        <p:spPr>
          <a:xfrm>
            <a:off x="758309" y="6745843"/>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19" name="Text 17"/>
          <p:cNvSpPr/>
          <p:nvPr/>
        </p:nvSpPr>
        <p:spPr>
          <a:xfrm>
            <a:off x="830997" y="6775787"/>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6</a:t>
            </a:r>
            <a:endParaRPr lang="en-US" sz="2650" dirty="0"/>
          </a:p>
        </p:txBody>
      </p:sp>
      <p:sp>
        <p:nvSpPr>
          <p:cNvPr id="20" name="Text 18"/>
          <p:cNvSpPr/>
          <p:nvPr/>
        </p:nvSpPr>
        <p:spPr>
          <a:xfrm>
            <a:off x="1462326" y="682025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Data Visualization</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490424"/>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Business Problem</a:t>
            </a:r>
            <a:endParaRPr lang="en-US" sz="4450" dirty="0"/>
          </a:p>
        </p:txBody>
      </p:sp>
      <p:sp>
        <p:nvSpPr>
          <p:cNvPr id="4" name="Shape 1"/>
          <p:cNvSpPr/>
          <p:nvPr/>
        </p:nvSpPr>
        <p:spPr>
          <a:xfrm>
            <a:off x="6244709" y="2528054"/>
            <a:ext cx="3705344" cy="2306122"/>
          </a:xfrm>
          <a:prstGeom prst="roundRect">
            <a:avLst>
              <a:gd name="adj" fmla="val 8456"/>
            </a:avLst>
          </a:prstGeom>
          <a:solidFill>
            <a:srgbClr val="EEEFF5"/>
          </a:solidFill>
          <a:ln/>
          <a:effectLst>
            <a:outerShdw blurRad="53340" dist="26670" dir="13500000" algn="bl" rotWithShape="0">
              <a:srgbClr val="FFFFFF">
                <a:alpha val="70000"/>
              </a:srgbClr>
            </a:outerShdw>
          </a:effectLst>
        </p:spPr>
      </p:sp>
      <p:sp>
        <p:nvSpPr>
          <p:cNvPr id="5" name="Text 2"/>
          <p:cNvSpPr/>
          <p:nvPr/>
        </p:nvSpPr>
        <p:spPr>
          <a:xfrm>
            <a:off x="6461284" y="274462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Problem Statement</a:t>
            </a:r>
            <a:endParaRPr lang="en-US" sz="2200" dirty="0"/>
          </a:p>
        </p:txBody>
      </p:sp>
      <p:sp>
        <p:nvSpPr>
          <p:cNvPr id="6" name="Text 3"/>
          <p:cNvSpPr/>
          <p:nvPr/>
        </p:nvSpPr>
        <p:spPr>
          <a:xfrm>
            <a:off x="6461284" y="3230761"/>
            <a:ext cx="3272195" cy="138684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Unplanned machine downtime in fuel pump manufacturing is causing productivity loss.</a:t>
            </a:r>
            <a:endParaRPr lang="en-US" sz="1700" dirty="0"/>
          </a:p>
        </p:txBody>
      </p:sp>
      <p:sp>
        <p:nvSpPr>
          <p:cNvPr id="7" name="Shape 4"/>
          <p:cNvSpPr/>
          <p:nvPr/>
        </p:nvSpPr>
        <p:spPr>
          <a:xfrm>
            <a:off x="10166628" y="2528054"/>
            <a:ext cx="3705463" cy="2306122"/>
          </a:xfrm>
          <a:prstGeom prst="roundRect">
            <a:avLst>
              <a:gd name="adj" fmla="val 8456"/>
            </a:avLst>
          </a:prstGeom>
          <a:solidFill>
            <a:srgbClr val="EEEFF5"/>
          </a:solidFill>
          <a:ln/>
          <a:effectLst>
            <a:outerShdw blurRad="53340" dist="26670" dir="13500000" algn="bl" rotWithShape="0">
              <a:srgbClr val="FFFFFF">
                <a:alpha val="70000"/>
              </a:srgbClr>
            </a:outerShdw>
          </a:effectLst>
        </p:spPr>
      </p:sp>
      <p:sp>
        <p:nvSpPr>
          <p:cNvPr id="8" name="Text 5"/>
          <p:cNvSpPr/>
          <p:nvPr/>
        </p:nvSpPr>
        <p:spPr>
          <a:xfrm>
            <a:off x="10383202" y="274462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Objective</a:t>
            </a:r>
            <a:endParaRPr lang="en-US" sz="2200" dirty="0"/>
          </a:p>
        </p:txBody>
      </p:sp>
      <p:sp>
        <p:nvSpPr>
          <p:cNvPr id="9" name="Text 6"/>
          <p:cNvSpPr/>
          <p:nvPr/>
        </p:nvSpPr>
        <p:spPr>
          <a:xfrm>
            <a:off x="10383202" y="3230761"/>
            <a:ext cx="3272314"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Minimize unplanned downtime while controlling maintenance costs.</a:t>
            </a:r>
            <a:endParaRPr lang="en-US" sz="1700" dirty="0"/>
          </a:p>
        </p:txBody>
      </p:sp>
      <p:sp>
        <p:nvSpPr>
          <p:cNvPr id="10" name="Shape 7"/>
          <p:cNvSpPr/>
          <p:nvPr/>
        </p:nvSpPr>
        <p:spPr>
          <a:xfrm>
            <a:off x="6244709" y="5050750"/>
            <a:ext cx="7627382" cy="1688425"/>
          </a:xfrm>
          <a:prstGeom prst="roundRect">
            <a:avLst>
              <a:gd name="adj" fmla="val 11549"/>
            </a:avLst>
          </a:prstGeom>
          <a:solidFill>
            <a:srgbClr val="EEEFF5"/>
          </a:solidFill>
          <a:ln/>
          <a:effectLst>
            <a:outerShdw blurRad="53340" dist="26670" dir="13500000" algn="bl" rotWithShape="0">
              <a:srgbClr val="FFFFFF">
                <a:alpha val="70000"/>
              </a:srgbClr>
            </a:outerShdw>
          </a:effectLst>
        </p:spPr>
      </p:sp>
      <p:sp>
        <p:nvSpPr>
          <p:cNvPr id="11" name="Text 8"/>
          <p:cNvSpPr/>
          <p:nvPr/>
        </p:nvSpPr>
        <p:spPr>
          <a:xfrm>
            <a:off x="6461284" y="526732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Success Criteria</a:t>
            </a:r>
            <a:endParaRPr lang="en-US" sz="2200" dirty="0"/>
          </a:p>
        </p:txBody>
      </p:sp>
      <p:sp>
        <p:nvSpPr>
          <p:cNvPr id="12" name="Text 9"/>
          <p:cNvSpPr/>
          <p:nvPr/>
        </p:nvSpPr>
        <p:spPr>
          <a:xfrm>
            <a:off x="6461284" y="5753457"/>
            <a:ext cx="7194233"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Business: Reduce downtime by at least 10%.</a:t>
            </a:r>
            <a:endParaRPr lang="en-US" sz="1700" dirty="0"/>
          </a:p>
        </p:txBody>
      </p:sp>
      <p:sp>
        <p:nvSpPr>
          <p:cNvPr id="13" name="Text 10"/>
          <p:cNvSpPr/>
          <p:nvPr/>
        </p:nvSpPr>
        <p:spPr>
          <a:xfrm>
            <a:off x="6461284" y="6175891"/>
            <a:ext cx="7194233"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Economic: Achieve cost savings of at least $1M.</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2063710"/>
            <a:ext cx="7067193"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Project Overview and Scope</a:t>
            </a:r>
            <a:endParaRPr lang="en-US" sz="4450" dirty="0"/>
          </a:p>
        </p:txBody>
      </p:sp>
      <p:sp>
        <p:nvSpPr>
          <p:cNvPr id="3" name="Text 1"/>
          <p:cNvSpPr/>
          <p:nvPr/>
        </p:nvSpPr>
        <p:spPr>
          <a:xfrm>
            <a:off x="758309" y="331791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7068F4"/>
                </a:solidFill>
                <a:latin typeface="Barlow Bold" pitchFamily="34" charset="0"/>
                <a:ea typeface="Barlow Bold" pitchFamily="34" charset="-122"/>
                <a:cs typeface="Barlow Bold" pitchFamily="34" charset="-120"/>
              </a:rPr>
              <a:t>Project Overview</a:t>
            </a:r>
            <a:endParaRPr lang="en-US" sz="2200" dirty="0"/>
          </a:p>
        </p:txBody>
      </p:sp>
      <p:sp>
        <p:nvSpPr>
          <p:cNvPr id="4" name="Text 2"/>
          <p:cNvSpPr/>
          <p:nvPr/>
        </p:nvSpPr>
        <p:spPr>
          <a:xfrm>
            <a:off x="758309" y="3890724"/>
            <a:ext cx="6292572" cy="208026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This project analyzes machine downtime data (sensor readings and event logs) from November 2021 to June 2022 to identify actionable insights for predictive maintenance. By analyzing key metrics, we aim to understand the drivers of downtime and develop strategies to minimize its occurrence.</a:t>
            </a:r>
            <a:endParaRPr lang="en-US" sz="1700" dirty="0"/>
          </a:p>
        </p:txBody>
      </p:sp>
      <p:sp>
        <p:nvSpPr>
          <p:cNvPr id="5" name="Text 3"/>
          <p:cNvSpPr/>
          <p:nvPr/>
        </p:nvSpPr>
        <p:spPr>
          <a:xfrm>
            <a:off x="7587139" y="331791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7068F4"/>
                </a:solidFill>
                <a:latin typeface="Barlow Bold" pitchFamily="34" charset="0"/>
                <a:ea typeface="Barlow Bold" pitchFamily="34" charset="-122"/>
                <a:cs typeface="Barlow Bold" pitchFamily="34" charset="-120"/>
              </a:rPr>
              <a:t>Project Scope</a:t>
            </a:r>
            <a:endParaRPr lang="en-US" sz="2200" dirty="0"/>
          </a:p>
        </p:txBody>
      </p:sp>
      <p:sp>
        <p:nvSpPr>
          <p:cNvPr id="6" name="Text 4"/>
          <p:cNvSpPr/>
          <p:nvPr/>
        </p:nvSpPr>
        <p:spPr>
          <a:xfrm>
            <a:off x="7587139" y="3890724"/>
            <a:ext cx="6292572" cy="173355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Leveraging SQL, Python, and Power BI, this project explores downtime rates, machine metric trends, correlations between metrics and downtime, and downtime distribution patterns. The results will inform maintenance strategies and resource allocation.</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79095" y="446961"/>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7068F4"/>
                </a:solidFill>
                <a:latin typeface="Barlow Bold" pitchFamily="34" charset="0"/>
                <a:ea typeface="Barlow Bold" pitchFamily="34" charset="-122"/>
                <a:cs typeface="Barlow Bold" pitchFamily="34" charset="-120"/>
              </a:rPr>
              <a:t>Data Dictionary</a:t>
            </a:r>
            <a:endParaRPr lang="en-US" sz="2200" dirty="0"/>
          </a:p>
        </p:txBody>
      </p:sp>
      <p:sp>
        <p:nvSpPr>
          <p:cNvPr id="3" name="Shape 1"/>
          <p:cNvSpPr/>
          <p:nvPr/>
        </p:nvSpPr>
        <p:spPr>
          <a:xfrm>
            <a:off x="379095" y="1019770"/>
            <a:ext cx="13872210" cy="6467713"/>
          </a:xfrm>
          <a:prstGeom prst="roundRect">
            <a:avLst>
              <a:gd name="adj" fmla="val 1507"/>
            </a:avLst>
          </a:prstGeom>
          <a:noFill/>
          <a:ln w="7620">
            <a:solidFill>
              <a:srgbClr val="000000">
                <a:alpha val="8000"/>
              </a:srgbClr>
            </a:solidFill>
            <a:prstDash val="solid"/>
          </a:ln>
        </p:spPr>
      </p:sp>
      <p:sp>
        <p:nvSpPr>
          <p:cNvPr id="4" name="Shape 2"/>
          <p:cNvSpPr/>
          <p:nvPr/>
        </p:nvSpPr>
        <p:spPr>
          <a:xfrm>
            <a:off x="386715" y="1027390"/>
            <a:ext cx="13856970" cy="318373"/>
          </a:xfrm>
          <a:prstGeom prst="rect">
            <a:avLst/>
          </a:prstGeom>
          <a:solidFill>
            <a:srgbClr val="FFFFFF">
              <a:alpha val="4000"/>
            </a:srgbClr>
          </a:solidFill>
          <a:ln/>
        </p:spPr>
      </p:sp>
      <p:sp>
        <p:nvSpPr>
          <p:cNvPr id="5" name="Text 3"/>
          <p:cNvSpPr/>
          <p:nvPr/>
        </p:nvSpPr>
        <p:spPr>
          <a:xfrm>
            <a:off x="495181" y="1099899"/>
            <a:ext cx="1165384" cy="173355"/>
          </a:xfrm>
          <a:prstGeom prst="rect">
            <a:avLst/>
          </a:prstGeom>
          <a:noFill/>
          <a:ln/>
        </p:spPr>
        <p:txBody>
          <a:bodyPr wrap="none" lIns="0" tIns="0" rIns="0" bIns="0" rtlCol="0" anchor="t"/>
          <a:lstStyle/>
          <a:p>
            <a:pPr marL="0" indent="0" algn="l">
              <a:lnSpc>
                <a:spcPts val="1350"/>
              </a:lnSpc>
              <a:buNone/>
            </a:pPr>
            <a:r>
              <a:rPr lang="en-US" sz="850" b="1" dirty="0">
                <a:solidFill>
                  <a:srgbClr val="272525"/>
                </a:solidFill>
                <a:latin typeface="Montserrat" pitchFamily="34" charset="0"/>
                <a:ea typeface="Montserrat" pitchFamily="34" charset="-122"/>
                <a:cs typeface="Montserrat" pitchFamily="34" charset="-120"/>
              </a:rPr>
              <a:t> </a:t>
            </a:r>
            <a:endParaRPr lang="en-US" sz="850" dirty="0"/>
          </a:p>
        </p:txBody>
      </p:sp>
      <p:sp>
        <p:nvSpPr>
          <p:cNvPr id="6" name="Text 4"/>
          <p:cNvSpPr/>
          <p:nvPr/>
        </p:nvSpPr>
        <p:spPr>
          <a:xfrm>
            <a:off x="1884640" y="1099899"/>
            <a:ext cx="2893695" cy="173355"/>
          </a:xfrm>
          <a:prstGeom prst="rect">
            <a:avLst/>
          </a:prstGeom>
          <a:noFill/>
          <a:ln/>
        </p:spPr>
        <p:txBody>
          <a:bodyPr wrap="none" lIns="0" tIns="0" rIns="0" bIns="0" rtlCol="0" anchor="t"/>
          <a:lstStyle/>
          <a:p>
            <a:pPr marL="0" indent="0" algn="l">
              <a:lnSpc>
                <a:spcPts val="1350"/>
              </a:lnSpc>
              <a:buNone/>
            </a:pPr>
            <a:r>
              <a:rPr lang="en-US" sz="850" b="1" dirty="0">
                <a:solidFill>
                  <a:srgbClr val="272525"/>
                </a:solidFill>
                <a:latin typeface="Montserrat" pitchFamily="34" charset="0"/>
                <a:ea typeface="Montserrat" pitchFamily="34" charset="-122"/>
                <a:cs typeface="Montserrat" pitchFamily="34" charset="-120"/>
              </a:rPr>
              <a:t>Name of the feature</a:t>
            </a:r>
            <a:endParaRPr lang="en-US" sz="850" dirty="0"/>
          </a:p>
        </p:txBody>
      </p:sp>
      <p:sp>
        <p:nvSpPr>
          <p:cNvPr id="7" name="Text 5"/>
          <p:cNvSpPr/>
          <p:nvPr/>
        </p:nvSpPr>
        <p:spPr>
          <a:xfrm>
            <a:off x="5002411" y="1099899"/>
            <a:ext cx="2893695" cy="173355"/>
          </a:xfrm>
          <a:prstGeom prst="rect">
            <a:avLst/>
          </a:prstGeom>
          <a:noFill/>
          <a:ln/>
        </p:spPr>
        <p:txBody>
          <a:bodyPr wrap="none" lIns="0" tIns="0" rIns="0" bIns="0" rtlCol="0" anchor="t"/>
          <a:lstStyle/>
          <a:p>
            <a:pPr marL="0" indent="0" algn="l">
              <a:lnSpc>
                <a:spcPts val="1350"/>
              </a:lnSpc>
              <a:buNone/>
            </a:pPr>
            <a:r>
              <a:rPr lang="en-US" sz="850" b="1" dirty="0">
                <a:solidFill>
                  <a:srgbClr val="272525"/>
                </a:solidFill>
                <a:latin typeface="Montserrat" pitchFamily="34" charset="0"/>
                <a:ea typeface="Montserrat" pitchFamily="34" charset="-122"/>
                <a:cs typeface="Montserrat" pitchFamily="34" charset="-120"/>
              </a:rPr>
              <a:t>Data type</a:t>
            </a:r>
            <a:endParaRPr lang="en-US" sz="850" dirty="0"/>
          </a:p>
        </p:txBody>
      </p:sp>
      <p:sp>
        <p:nvSpPr>
          <p:cNvPr id="8" name="Text 6"/>
          <p:cNvSpPr/>
          <p:nvPr/>
        </p:nvSpPr>
        <p:spPr>
          <a:xfrm>
            <a:off x="8120182" y="1099899"/>
            <a:ext cx="2893695" cy="173355"/>
          </a:xfrm>
          <a:prstGeom prst="rect">
            <a:avLst/>
          </a:prstGeom>
          <a:noFill/>
          <a:ln/>
        </p:spPr>
        <p:txBody>
          <a:bodyPr wrap="none" lIns="0" tIns="0" rIns="0" bIns="0" rtlCol="0" anchor="t"/>
          <a:lstStyle/>
          <a:p>
            <a:pPr marL="0" indent="0" algn="l">
              <a:lnSpc>
                <a:spcPts val="1350"/>
              </a:lnSpc>
              <a:buNone/>
            </a:pPr>
            <a:r>
              <a:rPr lang="en-US" sz="850" b="1" dirty="0">
                <a:solidFill>
                  <a:srgbClr val="272525"/>
                </a:solidFill>
                <a:latin typeface="Montserrat" pitchFamily="34" charset="0"/>
                <a:ea typeface="Montserrat" pitchFamily="34" charset="-122"/>
                <a:cs typeface="Montserrat" pitchFamily="34" charset="-120"/>
              </a:rPr>
              <a:t>Description</a:t>
            </a:r>
            <a:endParaRPr lang="en-US" sz="850" dirty="0"/>
          </a:p>
        </p:txBody>
      </p:sp>
      <p:sp>
        <p:nvSpPr>
          <p:cNvPr id="9" name="Text 7"/>
          <p:cNvSpPr/>
          <p:nvPr/>
        </p:nvSpPr>
        <p:spPr>
          <a:xfrm>
            <a:off x="11237952" y="1099899"/>
            <a:ext cx="2897505" cy="173355"/>
          </a:xfrm>
          <a:prstGeom prst="rect">
            <a:avLst/>
          </a:prstGeom>
          <a:noFill/>
          <a:ln/>
        </p:spPr>
        <p:txBody>
          <a:bodyPr wrap="none" lIns="0" tIns="0" rIns="0" bIns="0" rtlCol="0" anchor="t"/>
          <a:lstStyle/>
          <a:p>
            <a:pPr marL="0" indent="0" algn="l">
              <a:lnSpc>
                <a:spcPts val="1350"/>
              </a:lnSpc>
              <a:buNone/>
            </a:pPr>
            <a:r>
              <a:rPr lang="en-US" sz="850" b="1" dirty="0">
                <a:solidFill>
                  <a:srgbClr val="272525"/>
                </a:solidFill>
                <a:latin typeface="Montserrat" pitchFamily="34" charset="0"/>
                <a:ea typeface="Montserrat" pitchFamily="34" charset="-122"/>
                <a:cs typeface="Montserrat" pitchFamily="34" charset="-120"/>
              </a:rPr>
              <a:t>Usage in Analysis</a:t>
            </a:r>
            <a:endParaRPr lang="en-US" sz="850" dirty="0"/>
          </a:p>
        </p:txBody>
      </p:sp>
      <p:sp>
        <p:nvSpPr>
          <p:cNvPr id="10" name="Shape 8"/>
          <p:cNvSpPr/>
          <p:nvPr/>
        </p:nvSpPr>
        <p:spPr>
          <a:xfrm>
            <a:off x="386715" y="1345763"/>
            <a:ext cx="13856970" cy="491728"/>
          </a:xfrm>
          <a:prstGeom prst="rect">
            <a:avLst/>
          </a:prstGeom>
          <a:solidFill>
            <a:srgbClr val="000000">
              <a:alpha val="4000"/>
            </a:srgbClr>
          </a:solidFill>
          <a:ln/>
        </p:spPr>
      </p:sp>
      <p:sp>
        <p:nvSpPr>
          <p:cNvPr id="11" name="Text 9"/>
          <p:cNvSpPr/>
          <p:nvPr/>
        </p:nvSpPr>
        <p:spPr>
          <a:xfrm>
            <a:off x="495181" y="1418273"/>
            <a:ext cx="1165384"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1.</a:t>
            </a:r>
            <a:endParaRPr lang="en-US" sz="850" dirty="0"/>
          </a:p>
        </p:txBody>
      </p:sp>
      <p:sp>
        <p:nvSpPr>
          <p:cNvPr id="12" name="Text 10"/>
          <p:cNvSpPr/>
          <p:nvPr/>
        </p:nvSpPr>
        <p:spPr>
          <a:xfrm>
            <a:off x="1884640" y="1418273"/>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Date</a:t>
            </a:r>
            <a:endParaRPr lang="en-US" sz="850" dirty="0"/>
          </a:p>
        </p:txBody>
      </p:sp>
      <p:sp>
        <p:nvSpPr>
          <p:cNvPr id="13" name="Text 11"/>
          <p:cNvSpPr/>
          <p:nvPr/>
        </p:nvSpPr>
        <p:spPr>
          <a:xfrm>
            <a:off x="5002411" y="1418273"/>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Date</a:t>
            </a:r>
            <a:endParaRPr lang="en-US" sz="850" dirty="0"/>
          </a:p>
        </p:txBody>
      </p:sp>
      <p:sp>
        <p:nvSpPr>
          <p:cNvPr id="14" name="Text 12"/>
          <p:cNvSpPr/>
          <p:nvPr/>
        </p:nvSpPr>
        <p:spPr>
          <a:xfrm>
            <a:off x="8120182" y="1418273"/>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Date when the machine parameters were recorded.</a:t>
            </a:r>
            <a:endParaRPr lang="en-US" sz="850" dirty="0"/>
          </a:p>
        </p:txBody>
      </p:sp>
      <p:sp>
        <p:nvSpPr>
          <p:cNvPr id="15" name="Text 13"/>
          <p:cNvSpPr/>
          <p:nvPr/>
        </p:nvSpPr>
        <p:spPr>
          <a:xfrm>
            <a:off x="11237952" y="1418273"/>
            <a:ext cx="2897505" cy="346710"/>
          </a:xfrm>
          <a:prstGeom prst="rect">
            <a:avLst/>
          </a:prstGeom>
          <a:noFill/>
          <a:ln/>
        </p:spPr>
        <p:txBody>
          <a:bodyPr wrap="squar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Time-series analysis for identifying trends and failure patterns.</a:t>
            </a:r>
            <a:endParaRPr lang="en-US" sz="850" dirty="0"/>
          </a:p>
        </p:txBody>
      </p:sp>
      <p:sp>
        <p:nvSpPr>
          <p:cNvPr id="16" name="Shape 14"/>
          <p:cNvSpPr/>
          <p:nvPr/>
        </p:nvSpPr>
        <p:spPr>
          <a:xfrm>
            <a:off x="386715" y="1837492"/>
            <a:ext cx="13856970" cy="318373"/>
          </a:xfrm>
          <a:prstGeom prst="rect">
            <a:avLst/>
          </a:prstGeom>
          <a:solidFill>
            <a:srgbClr val="FFFFFF">
              <a:alpha val="4000"/>
            </a:srgbClr>
          </a:solidFill>
          <a:ln/>
        </p:spPr>
      </p:sp>
      <p:sp>
        <p:nvSpPr>
          <p:cNvPr id="17" name="Text 15"/>
          <p:cNvSpPr/>
          <p:nvPr/>
        </p:nvSpPr>
        <p:spPr>
          <a:xfrm>
            <a:off x="495181" y="1910001"/>
            <a:ext cx="1165384"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2.</a:t>
            </a:r>
            <a:endParaRPr lang="en-US" sz="850" dirty="0"/>
          </a:p>
        </p:txBody>
      </p:sp>
      <p:sp>
        <p:nvSpPr>
          <p:cNvPr id="18" name="Text 16"/>
          <p:cNvSpPr/>
          <p:nvPr/>
        </p:nvSpPr>
        <p:spPr>
          <a:xfrm>
            <a:off x="1884640" y="1910001"/>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Machine_ID</a:t>
            </a:r>
            <a:endParaRPr lang="en-US" sz="850" dirty="0"/>
          </a:p>
        </p:txBody>
      </p:sp>
      <p:sp>
        <p:nvSpPr>
          <p:cNvPr id="19" name="Text 17"/>
          <p:cNvSpPr/>
          <p:nvPr/>
        </p:nvSpPr>
        <p:spPr>
          <a:xfrm>
            <a:off x="5002411" y="1910001"/>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Categorical</a:t>
            </a:r>
            <a:endParaRPr lang="en-US" sz="850" dirty="0"/>
          </a:p>
        </p:txBody>
      </p:sp>
      <p:sp>
        <p:nvSpPr>
          <p:cNvPr id="20" name="Text 18"/>
          <p:cNvSpPr/>
          <p:nvPr/>
        </p:nvSpPr>
        <p:spPr>
          <a:xfrm>
            <a:off x="8120182" y="1910001"/>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Unique identifier for each machine unit.</a:t>
            </a:r>
            <a:endParaRPr lang="en-US" sz="850" dirty="0"/>
          </a:p>
        </p:txBody>
      </p:sp>
      <p:sp>
        <p:nvSpPr>
          <p:cNvPr id="21" name="Text 19"/>
          <p:cNvSpPr/>
          <p:nvPr/>
        </p:nvSpPr>
        <p:spPr>
          <a:xfrm>
            <a:off x="11237952" y="1910001"/>
            <a:ext cx="289750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Grouping and filtering for machine-specific analysis.</a:t>
            </a:r>
            <a:endParaRPr lang="en-US" sz="850" dirty="0"/>
          </a:p>
        </p:txBody>
      </p:sp>
      <p:sp>
        <p:nvSpPr>
          <p:cNvPr id="22" name="Shape 20"/>
          <p:cNvSpPr/>
          <p:nvPr/>
        </p:nvSpPr>
        <p:spPr>
          <a:xfrm>
            <a:off x="386715" y="2155865"/>
            <a:ext cx="13856970" cy="491728"/>
          </a:xfrm>
          <a:prstGeom prst="rect">
            <a:avLst/>
          </a:prstGeom>
          <a:solidFill>
            <a:srgbClr val="000000">
              <a:alpha val="4000"/>
            </a:srgbClr>
          </a:solidFill>
          <a:ln/>
        </p:spPr>
      </p:sp>
      <p:sp>
        <p:nvSpPr>
          <p:cNvPr id="23" name="Text 21"/>
          <p:cNvSpPr/>
          <p:nvPr/>
        </p:nvSpPr>
        <p:spPr>
          <a:xfrm>
            <a:off x="495181" y="2228374"/>
            <a:ext cx="1165384"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3.</a:t>
            </a:r>
            <a:endParaRPr lang="en-US" sz="850" dirty="0"/>
          </a:p>
        </p:txBody>
      </p:sp>
      <p:sp>
        <p:nvSpPr>
          <p:cNvPr id="24" name="Text 22"/>
          <p:cNvSpPr/>
          <p:nvPr/>
        </p:nvSpPr>
        <p:spPr>
          <a:xfrm>
            <a:off x="1884640" y="2228374"/>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Assembly_Line_No</a:t>
            </a:r>
            <a:endParaRPr lang="en-US" sz="850" dirty="0"/>
          </a:p>
        </p:txBody>
      </p:sp>
      <p:sp>
        <p:nvSpPr>
          <p:cNvPr id="25" name="Text 23"/>
          <p:cNvSpPr/>
          <p:nvPr/>
        </p:nvSpPr>
        <p:spPr>
          <a:xfrm>
            <a:off x="5002411" y="2228374"/>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Categorical</a:t>
            </a:r>
            <a:endParaRPr lang="en-US" sz="850" dirty="0"/>
          </a:p>
        </p:txBody>
      </p:sp>
      <p:sp>
        <p:nvSpPr>
          <p:cNvPr id="26" name="Text 24"/>
          <p:cNvSpPr/>
          <p:nvPr/>
        </p:nvSpPr>
        <p:spPr>
          <a:xfrm>
            <a:off x="8120182" y="2228374"/>
            <a:ext cx="2893695" cy="346710"/>
          </a:xfrm>
          <a:prstGeom prst="rect">
            <a:avLst/>
          </a:prstGeom>
          <a:noFill/>
          <a:ln/>
        </p:spPr>
        <p:txBody>
          <a:bodyPr wrap="squar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Indicates the shop floor or line where the machine is located.</a:t>
            </a:r>
            <a:endParaRPr lang="en-US" sz="850" dirty="0"/>
          </a:p>
        </p:txBody>
      </p:sp>
      <p:sp>
        <p:nvSpPr>
          <p:cNvPr id="27" name="Text 25"/>
          <p:cNvSpPr/>
          <p:nvPr/>
        </p:nvSpPr>
        <p:spPr>
          <a:xfrm>
            <a:off x="11237952" y="2228374"/>
            <a:ext cx="289750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Useful for line-specific performance analysis.</a:t>
            </a:r>
            <a:endParaRPr lang="en-US" sz="850" dirty="0"/>
          </a:p>
        </p:txBody>
      </p:sp>
      <p:sp>
        <p:nvSpPr>
          <p:cNvPr id="28" name="Shape 26"/>
          <p:cNvSpPr/>
          <p:nvPr/>
        </p:nvSpPr>
        <p:spPr>
          <a:xfrm>
            <a:off x="386715" y="2647593"/>
            <a:ext cx="13856970" cy="491728"/>
          </a:xfrm>
          <a:prstGeom prst="rect">
            <a:avLst/>
          </a:prstGeom>
          <a:solidFill>
            <a:srgbClr val="FFFFFF">
              <a:alpha val="4000"/>
            </a:srgbClr>
          </a:solidFill>
          <a:ln/>
        </p:spPr>
      </p:sp>
      <p:sp>
        <p:nvSpPr>
          <p:cNvPr id="29" name="Text 27"/>
          <p:cNvSpPr/>
          <p:nvPr/>
        </p:nvSpPr>
        <p:spPr>
          <a:xfrm>
            <a:off x="495181" y="2720102"/>
            <a:ext cx="1165384"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4.</a:t>
            </a:r>
            <a:endParaRPr lang="en-US" sz="850" dirty="0"/>
          </a:p>
        </p:txBody>
      </p:sp>
      <p:sp>
        <p:nvSpPr>
          <p:cNvPr id="30" name="Text 28"/>
          <p:cNvSpPr/>
          <p:nvPr/>
        </p:nvSpPr>
        <p:spPr>
          <a:xfrm>
            <a:off x="1884640" y="2720102"/>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Hydraulic_Pressure(bar)</a:t>
            </a:r>
            <a:endParaRPr lang="en-US" sz="850" dirty="0"/>
          </a:p>
        </p:txBody>
      </p:sp>
      <p:sp>
        <p:nvSpPr>
          <p:cNvPr id="31" name="Text 29"/>
          <p:cNvSpPr/>
          <p:nvPr/>
        </p:nvSpPr>
        <p:spPr>
          <a:xfrm>
            <a:off x="5002411" y="2720102"/>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Continuous</a:t>
            </a:r>
            <a:endParaRPr lang="en-US" sz="850" dirty="0"/>
          </a:p>
        </p:txBody>
      </p:sp>
      <p:sp>
        <p:nvSpPr>
          <p:cNvPr id="32" name="Text 30"/>
          <p:cNvSpPr/>
          <p:nvPr/>
        </p:nvSpPr>
        <p:spPr>
          <a:xfrm>
            <a:off x="8120182" y="2720102"/>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Hydraulic pressure measured in bars.</a:t>
            </a:r>
            <a:endParaRPr lang="en-US" sz="850" dirty="0"/>
          </a:p>
        </p:txBody>
      </p:sp>
      <p:sp>
        <p:nvSpPr>
          <p:cNvPr id="33" name="Text 31"/>
          <p:cNvSpPr/>
          <p:nvPr/>
        </p:nvSpPr>
        <p:spPr>
          <a:xfrm>
            <a:off x="11237952" y="2720102"/>
            <a:ext cx="2897505" cy="346710"/>
          </a:xfrm>
          <a:prstGeom prst="rect">
            <a:avLst/>
          </a:prstGeom>
          <a:noFill/>
          <a:ln/>
        </p:spPr>
        <p:txBody>
          <a:bodyPr wrap="squar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Detecting anomalies and correlations with machine failure.</a:t>
            </a:r>
            <a:endParaRPr lang="en-US" sz="850" dirty="0"/>
          </a:p>
        </p:txBody>
      </p:sp>
      <p:sp>
        <p:nvSpPr>
          <p:cNvPr id="34" name="Shape 32"/>
          <p:cNvSpPr/>
          <p:nvPr/>
        </p:nvSpPr>
        <p:spPr>
          <a:xfrm>
            <a:off x="386715" y="3139321"/>
            <a:ext cx="13856970" cy="318373"/>
          </a:xfrm>
          <a:prstGeom prst="rect">
            <a:avLst/>
          </a:prstGeom>
          <a:solidFill>
            <a:srgbClr val="000000">
              <a:alpha val="4000"/>
            </a:srgbClr>
          </a:solidFill>
          <a:ln/>
        </p:spPr>
      </p:sp>
      <p:sp>
        <p:nvSpPr>
          <p:cNvPr id="35" name="Text 33"/>
          <p:cNvSpPr/>
          <p:nvPr/>
        </p:nvSpPr>
        <p:spPr>
          <a:xfrm>
            <a:off x="495181" y="3211830"/>
            <a:ext cx="1165384"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5.</a:t>
            </a:r>
            <a:endParaRPr lang="en-US" sz="850" dirty="0"/>
          </a:p>
        </p:txBody>
      </p:sp>
      <p:sp>
        <p:nvSpPr>
          <p:cNvPr id="36" name="Text 34"/>
          <p:cNvSpPr/>
          <p:nvPr/>
        </p:nvSpPr>
        <p:spPr>
          <a:xfrm>
            <a:off x="1884640" y="3211830"/>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Coolant_Pressure(bar)</a:t>
            </a:r>
            <a:endParaRPr lang="en-US" sz="850" dirty="0"/>
          </a:p>
        </p:txBody>
      </p:sp>
      <p:sp>
        <p:nvSpPr>
          <p:cNvPr id="37" name="Text 35"/>
          <p:cNvSpPr/>
          <p:nvPr/>
        </p:nvSpPr>
        <p:spPr>
          <a:xfrm>
            <a:off x="5002411" y="3211830"/>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Continuous</a:t>
            </a:r>
            <a:endParaRPr lang="en-US" sz="850" dirty="0"/>
          </a:p>
        </p:txBody>
      </p:sp>
      <p:sp>
        <p:nvSpPr>
          <p:cNvPr id="38" name="Text 36"/>
          <p:cNvSpPr/>
          <p:nvPr/>
        </p:nvSpPr>
        <p:spPr>
          <a:xfrm>
            <a:off x="8120182" y="3211830"/>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Pressure of the coolant in bars.</a:t>
            </a:r>
            <a:endParaRPr lang="en-US" sz="850" dirty="0"/>
          </a:p>
        </p:txBody>
      </p:sp>
      <p:sp>
        <p:nvSpPr>
          <p:cNvPr id="39" name="Text 37"/>
          <p:cNvSpPr/>
          <p:nvPr/>
        </p:nvSpPr>
        <p:spPr>
          <a:xfrm>
            <a:off x="11237952" y="3211830"/>
            <a:ext cx="289750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Analyzing machine cooling efficiency.</a:t>
            </a:r>
            <a:endParaRPr lang="en-US" sz="850" dirty="0"/>
          </a:p>
        </p:txBody>
      </p:sp>
      <p:sp>
        <p:nvSpPr>
          <p:cNvPr id="40" name="Shape 38"/>
          <p:cNvSpPr/>
          <p:nvPr/>
        </p:nvSpPr>
        <p:spPr>
          <a:xfrm>
            <a:off x="386715" y="3457694"/>
            <a:ext cx="13856970" cy="318373"/>
          </a:xfrm>
          <a:prstGeom prst="rect">
            <a:avLst/>
          </a:prstGeom>
          <a:solidFill>
            <a:srgbClr val="FFFFFF">
              <a:alpha val="4000"/>
            </a:srgbClr>
          </a:solidFill>
          <a:ln/>
        </p:spPr>
      </p:sp>
      <p:sp>
        <p:nvSpPr>
          <p:cNvPr id="41" name="Text 39"/>
          <p:cNvSpPr/>
          <p:nvPr/>
        </p:nvSpPr>
        <p:spPr>
          <a:xfrm>
            <a:off x="495181" y="3530203"/>
            <a:ext cx="1165384"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6.</a:t>
            </a:r>
            <a:endParaRPr lang="en-US" sz="850" dirty="0"/>
          </a:p>
        </p:txBody>
      </p:sp>
      <p:sp>
        <p:nvSpPr>
          <p:cNvPr id="42" name="Text 40"/>
          <p:cNvSpPr/>
          <p:nvPr/>
        </p:nvSpPr>
        <p:spPr>
          <a:xfrm>
            <a:off x="1884640" y="3530203"/>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Air_System_Pressure(bar)</a:t>
            </a:r>
            <a:endParaRPr lang="en-US" sz="850" dirty="0"/>
          </a:p>
        </p:txBody>
      </p:sp>
      <p:sp>
        <p:nvSpPr>
          <p:cNvPr id="43" name="Text 41"/>
          <p:cNvSpPr/>
          <p:nvPr/>
        </p:nvSpPr>
        <p:spPr>
          <a:xfrm>
            <a:off x="5002411" y="3530203"/>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Continuous</a:t>
            </a:r>
            <a:endParaRPr lang="en-US" sz="850" dirty="0"/>
          </a:p>
        </p:txBody>
      </p:sp>
      <p:sp>
        <p:nvSpPr>
          <p:cNvPr id="44" name="Text 42"/>
          <p:cNvSpPr/>
          <p:nvPr/>
        </p:nvSpPr>
        <p:spPr>
          <a:xfrm>
            <a:off x="8120182" y="3530203"/>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Air pressure in the machine's system.</a:t>
            </a:r>
            <a:endParaRPr lang="en-US" sz="850" dirty="0"/>
          </a:p>
        </p:txBody>
      </p:sp>
      <p:sp>
        <p:nvSpPr>
          <p:cNvPr id="45" name="Text 43"/>
          <p:cNvSpPr/>
          <p:nvPr/>
        </p:nvSpPr>
        <p:spPr>
          <a:xfrm>
            <a:off x="11237952" y="3530203"/>
            <a:ext cx="289750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Relationship with operational efficiency.</a:t>
            </a:r>
            <a:endParaRPr lang="en-US" sz="850" dirty="0"/>
          </a:p>
        </p:txBody>
      </p:sp>
      <p:sp>
        <p:nvSpPr>
          <p:cNvPr id="46" name="Shape 44"/>
          <p:cNvSpPr/>
          <p:nvPr/>
        </p:nvSpPr>
        <p:spPr>
          <a:xfrm>
            <a:off x="386715" y="3776067"/>
            <a:ext cx="13856970" cy="318373"/>
          </a:xfrm>
          <a:prstGeom prst="rect">
            <a:avLst/>
          </a:prstGeom>
          <a:solidFill>
            <a:srgbClr val="000000">
              <a:alpha val="4000"/>
            </a:srgbClr>
          </a:solidFill>
          <a:ln/>
        </p:spPr>
      </p:sp>
      <p:sp>
        <p:nvSpPr>
          <p:cNvPr id="47" name="Text 45"/>
          <p:cNvSpPr/>
          <p:nvPr/>
        </p:nvSpPr>
        <p:spPr>
          <a:xfrm>
            <a:off x="495181" y="3848576"/>
            <a:ext cx="1165384"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7.</a:t>
            </a:r>
            <a:endParaRPr lang="en-US" sz="850" dirty="0"/>
          </a:p>
        </p:txBody>
      </p:sp>
      <p:sp>
        <p:nvSpPr>
          <p:cNvPr id="48" name="Text 46"/>
          <p:cNvSpPr/>
          <p:nvPr/>
        </p:nvSpPr>
        <p:spPr>
          <a:xfrm>
            <a:off x="1884640" y="3848576"/>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Coolant_Temperature</a:t>
            </a:r>
            <a:endParaRPr lang="en-US" sz="850" dirty="0"/>
          </a:p>
        </p:txBody>
      </p:sp>
      <p:sp>
        <p:nvSpPr>
          <p:cNvPr id="49" name="Text 47"/>
          <p:cNvSpPr/>
          <p:nvPr/>
        </p:nvSpPr>
        <p:spPr>
          <a:xfrm>
            <a:off x="5002411" y="3848576"/>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Continuous</a:t>
            </a:r>
            <a:endParaRPr lang="en-US" sz="850" dirty="0"/>
          </a:p>
        </p:txBody>
      </p:sp>
      <p:sp>
        <p:nvSpPr>
          <p:cNvPr id="50" name="Text 48"/>
          <p:cNvSpPr/>
          <p:nvPr/>
        </p:nvSpPr>
        <p:spPr>
          <a:xfrm>
            <a:off x="8120182" y="3848576"/>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Coolant temperature in degrees Celsius.</a:t>
            </a:r>
            <a:endParaRPr lang="en-US" sz="850" dirty="0"/>
          </a:p>
        </p:txBody>
      </p:sp>
      <p:sp>
        <p:nvSpPr>
          <p:cNvPr id="51" name="Text 49"/>
          <p:cNvSpPr/>
          <p:nvPr/>
        </p:nvSpPr>
        <p:spPr>
          <a:xfrm>
            <a:off x="11237952" y="3848576"/>
            <a:ext cx="289750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Monitoring overheating risks.</a:t>
            </a:r>
            <a:endParaRPr lang="en-US" sz="850" dirty="0"/>
          </a:p>
        </p:txBody>
      </p:sp>
      <p:sp>
        <p:nvSpPr>
          <p:cNvPr id="52" name="Shape 50"/>
          <p:cNvSpPr/>
          <p:nvPr/>
        </p:nvSpPr>
        <p:spPr>
          <a:xfrm>
            <a:off x="386715" y="4094440"/>
            <a:ext cx="13856970" cy="318373"/>
          </a:xfrm>
          <a:prstGeom prst="rect">
            <a:avLst/>
          </a:prstGeom>
          <a:solidFill>
            <a:srgbClr val="FFFFFF">
              <a:alpha val="4000"/>
            </a:srgbClr>
          </a:solidFill>
          <a:ln/>
        </p:spPr>
      </p:sp>
      <p:sp>
        <p:nvSpPr>
          <p:cNvPr id="53" name="Text 51"/>
          <p:cNvSpPr/>
          <p:nvPr/>
        </p:nvSpPr>
        <p:spPr>
          <a:xfrm>
            <a:off x="495181" y="4166949"/>
            <a:ext cx="1165384"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8.</a:t>
            </a:r>
            <a:endParaRPr lang="en-US" sz="850" dirty="0"/>
          </a:p>
        </p:txBody>
      </p:sp>
      <p:sp>
        <p:nvSpPr>
          <p:cNvPr id="54" name="Text 52"/>
          <p:cNvSpPr/>
          <p:nvPr/>
        </p:nvSpPr>
        <p:spPr>
          <a:xfrm>
            <a:off x="1884640" y="4166949"/>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Hydraulic_Oil_Temperature(°C)</a:t>
            </a:r>
            <a:endParaRPr lang="en-US" sz="850" dirty="0"/>
          </a:p>
        </p:txBody>
      </p:sp>
      <p:sp>
        <p:nvSpPr>
          <p:cNvPr id="55" name="Text 53"/>
          <p:cNvSpPr/>
          <p:nvPr/>
        </p:nvSpPr>
        <p:spPr>
          <a:xfrm>
            <a:off x="5002411" y="4166949"/>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Continuous</a:t>
            </a:r>
            <a:endParaRPr lang="en-US" sz="850" dirty="0"/>
          </a:p>
        </p:txBody>
      </p:sp>
      <p:sp>
        <p:nvSpPr>
          <p:cNvPr id="56" name="Text 54"/>
          <p:cNvSpPr/>
          <p:nvPr/>
        </p:nvSpPr>
        <p:spPr>
          <a:xfrm>
            <a:off x="8120182" y="4166949"/>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Temperature of the hydraulic oil.</a:t>
            </a:r>
            <a:endParaRPr lang="en-US" sz="850" dirty="0"/>
          </a:p>
        </p:txBody>
      </p:sp>
      <p:sp>
        <p:nvSpPr>
          <p:cNvPr id="57" name="Text 55"/>
          <p:cNvSpPr/>
          <p:nvPr/>
        </p:nvSpPr>
        <p:spPr>
          <a:xfrm>
            <a:off x="11237952" y="4166949"/>
            <a:ext cx="289750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Evaluating system stability and health.</a:t>
            </a:r>
            <a:endParaRPr lang="en-US" sz="850" dirty="0"/>
          </a:p>
        </p:txBody>
      </p:sp>
      <p:sp>
        <p:nvSpPr>
          <p:cNvPr id="58" name="Shape 56"/>
          <p:cNvSpPr/>
          <p:nvPr/>
        </p:nvSpPr>
        <p:spPr>
          <a:xfrm>
            <a:off x="386715" y="4412813"/>
            <a:ext cx="13856970" cy="318373"/>
          </a:xfrm>
          <a:prstGeom prst="rect">
            <a:avLst/>
          </a:prstGeom>
          <a:solidFill>
            <a:srgbClr val="000000">
              <a:alpha val="4000"/>
            </a:srgbClr>
          </a:solidFill>
          <a:ln/>
        </p:spPr>
      </p:sp>
      <p:sp>
        <p:nvSpPr>
          <p:cNvPr id="59" name="Text 57"/>
          <p:cNvSpPr/>
          <p:nvPr/>
        </p:nvSpPr>
        <p:spPr>
          <a:xfrm>
            <a:off x="495181" y="4485323"/>
            <a:ext cx="1165384"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9.</a:t>
            </a:r>
            <a:endParaRPr lang="en-US" sz="850" dirty="0"/>
          </a:p>
        </p:txBody>
      </p:sp>
      <p:sp>
        <p:nvSpPr>
          <p:cNvPr id="60" name="Text 58"/>
          <p:cNvSpPr/>
          <p:nvPr/>
        </p:nvSpPr>
        <p:spPr>
          <a:xfrm>
            <a:off x="1884640" y="4485323"/>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Spindle_Bearing_Temperature(°C)</a:t>
            </a:r>
            <a:endParaRPr lang="en-US" sz="850" dirty="0"/>
          </a:p>
        </p:txBody>
      </p:sp>
      <p:sp>
        <p:nvSpPr>
          <p:cNvPr id="61" name="Text 59"/>
          <p:cNvSpPr/>
          <p:nvPr/>
        </p:nvSpPr>
        <p:spPr>
          <a:xfrm>
            <a:off x="5002411" y="4485323"/>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Continuous</a:t>
            </a:r>
            <a:endParaRPr lang="en-US" sz="850" dirty="0"/>
          </a:p>
        </p:txBody>
      </p:sp>
      <p:sp>
        <p:nvSpPr>
          <p:cNvPr id="62" name="Text 60"/>
          <p:cNvSpPr/>
          <p:nvPr/>
        </p:nvSpPr>
        <p:spPr>
          <a:xfrm>
            <a:off x="8120182" y="4485323"/>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Spindle bearing temperature in degrees Celsius.</a:t>
            </a:r>
            <a:endParaRPr lang="en-US" sz="850" dirty="0"/>
          </a:p>
        </p:txBody>
      </p:sp>
      <p:sp>
        <p:nvSpPr>
          <p:cNvPr id="63" name="Text 61"/>
          <p:cNvSpPr/>
          <p:nvPr/>
        </p:nvSpPr>
        <p:spPr>
          <a:xfrm>
            <a:off x="11237952" y="4485323"/>
            <a:ext cx="289750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Indicator of bearing wear or heat buildup.</a:t>
            </a:r>
            <a:endParaRPr lang="en-US" sz="850" dirty="0"/>
          </a:p>
        </p:txBody>
      </p:sp>
      <p:sp>
        <p:nvSpPr>
          <p:cNvPr id="64" name="Shape 62"/>
          <p:cNvSpPr/>
          <p:nvPr/>
        </p:nvSpPr>
        <p:spPr>
          <a:xfrm>
            <a:off x="386715" y="4731187"/>
            <a:ext cx="13856970" cy="491728"/>
          </a:xfrm>
          <a:prstGeom prst="rect">
            <a:avLst/>
          </a:prstGeom>
          <a:solidFill>
            <a:srgbClr val="FFFFFF">
              <a:alpha val="4000"/>
            </a:srgbClr>
          </a:solidFill>
          <a:ln/>
        </p:spPr>
      </p:sp>
      <p:sp>
        <p:nvSpPr>
          <p:cNvPr id="65" name="Text 63"/>
          <p:cNvSpPr/>
          <p:nvPr/>
        </p:nvSpPr>
        <p:spPr>
          <a:xfrm>
            <a:off x="495181" y="4803696"/>
            <a:ext cx="1165384"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10.</a:t>
            </a:r>
            <a:endParaRPr lang="en-US" sz="850" dirty="0"/>
          </a:p>
        </p:txBody>
      </p:sp>
      <p:sp>
        <p:nvSpPr>
          <p:cNvPr id="66" name="Text 64"/>
          <p:cNvSpPr/>
          <p:nvPr/>
        </p:nvSpPr>
        <p:spPr>
          <a:xfrm>
            <a:off x="1884640" y="4803696"/>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Spindle_Vibration(µm)</a:t>
            </a:r>
            <a:endParaRPr lang="en-US" sz="850" dirty="0"/>
          </a:p>
        </p:txBody>
      </p:sp>
      <p:sp>
        <p:nvSpPr>
          <p:cNvPr id="67" name="Text 65"/>
          <p:cNvSpPr/>
          <p:nvPr/>
        </p:nvSpPr>
        <p:spPr>
          <a:xfrm>
            <a:off x="5002411" y="4803696"/>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Continuous</a:t>
            </a:r>
            <a:endParaRPr lang="en-US" sz="850" dirty="0"/>
          </a:p>
        </p:txBody>
      </p:sp>
      <p:sp>
        <p:nvSpPr>
          <p:cNvPr id="68" name="Text 66"/>
          <p:cNvSpPr/>
          <p:nvPr/>
        </p:nvSpPr>
        <p:spPr>
          <a:xfrm>
            <a:off x="8120182" y="4803696"/>
            <a:ext cx="2893695" cy="346710"/>
          </a:xfrm>
          <a:prstGeom prst="rect">
            <a:avLst/>
          </a:prstGeom>
          <a:noFill/>
          <a:ln/>
        </p:spPr>
        <p:txBody>
          <a:bodyPr wrap="squar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Vibration level of the spindle measured in micrometers.</a:t>
            </a:r>
            <a:endParaRPr lang="en-US" sz="850" dirty="0"/>
          </a:p>
        </p:txBody>
      </p:sp>
      <p:sp>
        <p:nvSpPr>
          <p:cNvPr id="69" name="Text 67"/>
          <p:cNvSpPr/>
          <p:nvPr/>
        </p:nvSpPr>
        <p:spPr>
          <a:xfrm>
            <a:off x="11237952" y="4803696"/>
            <a:ext cx="289750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Key metric for mechanical health monitoring.</a:t>
            </a:r>
            <a:endParaRPr lang="en-US" sz="850" dirty="0"/>
          </a:p>
        </p:txBody>
      </p:sp>
      <p:sp>
        <p:nvSpPr>
          <p:cNvPr id="70" name="Shape 68"/>
          <p:cNvSpPr/>
          <p:nvPr/>
        </p:nvSpPr>
        <p:spPr>
          <a:xfrm>
            <a:off x="386715" y="5222915"/>
            <a:ext cx="13856970" cy="318373"/>
          </a:xfrm>
          <a:prstGeom prst="rect">
            <a:avLst/>
          </a:prstGeom>
          <a:solidFill>
            <a:srgbClr val="000000">
              <a:alpha val="4000"/>
            </a:srgbClr>
          </a:solidFill>
          <a:ln/>
        </p:spPr>
      </p:sp>
      <p:sp>
        <p:nvSpPr>
          <p:cNvPr id="71" name="Text 69"/>
          <p:cNvSpPr/>
          <p:nvPr/>
        </p:nvSpPr>
        <p:spPr>
          <a:xfrm>
            <a:off x="495181" y="5295424"/>
            <a:ext cx="1165384"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11,</a:t>
            </a:r>
            <a:endParaRPr lang="en-US" sz="850" dirty="0"/>
          </a:p>
        </p:txBody>
      </p:sp>
      <p:sp>
        <p:nvSpPr>
          <p:cNvPr id="72" name="Text 70"/>
          <p:cNvSpPr/>
          <p:nvPr/>
        </p:nvSpPr>
        <p:spPr>
          <a:xfrm>
            <a:off x="1884640" y="5295424"/>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Tool_Vibration(µm)</a:t>
            </a:r>
            <a:endParaRPr lang="en-US" sz="850" dirty="0"/>
          </a:p>
        </p:txBody>
      </p:sp>
      <p:sp>
        <p:nvSpPr>
          <p:cNvPr id="73" name="Text 71"/>
          <p:cNvSpPr/>
          <p:nvPr/>
        </p:nvSpPr>
        <p:spPr>
          <a:xfrm>
            <a:off x="5002411" y="5295424"/>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Continuous</a:t>
            </a:r>
            <a:endParaRPr lang="en-US" sz="850" dirty="0"/>
          </a:p>
        </p:txBody>
      </p:sp>
      <p:sp>
        <p:nvSpPr>
          <p:cNvPr id="74" name="Text 72"/>
          <p:cNvSpPr/>
          <p:nvPr/>
        </p:nvSpPr>
        <p:spPr>
          <a:xfrm>
            <a:off x="8120182" y="5295424"/>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Tool vibration level measured in micrometers.</a:t>
            </a:r>
            <a:endParaRPr lang="en-US" sz="850" dirty="0"/>
          </a:p>
        </p:txBody>
      </p:sp>
      <p:sp>
        <p:nvSpPr>
          <p:cNvPr id="75" name="Text 73"/>
          <p:cNvSpPr/>
          <p:nvPr/>
        </p:nvSpPr>
        <p:spPr>
          <a:xfrm>
            <a:off x="11237952" y="5295424"/>
            <a:ext cx="289750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Correlated with tool wear and efficiency.</a:t>
            </a:r>
            <a:endParaRPr lang="en-US" sz="850" dirty="0"/>
          </a:p>
        </p:txBody>
      </p:sp>
      <p:sp>
        <p:nvSpPr>
          <p:cNvPr id="76" name="Shape 74"/>
          <p:cNvSpPr/>
          <p:nvPr/>
        </p:nvSpPr>
        <p:spPr>
          <a:xfrm>
            <a:off x="386715" y="5541288"/>
            <a:ext cx="13856970" cy="491728"/>
          </a:xfrm>
          <a:prstGeom prst="rect">
            <a:avLst/>
          </a:prstGeom>
          <a:solidFill>
            <a:srgbClr val="FFFFFF">
              <a:alpha val="4000"/>
            </a:srgbClr>
          </a:solidFill>
          <a:ln/>
        </p:spPr>
      </p:sp>
      <p:sp>
        <p:nvSpPr>
          <p:cNvPr id="77" name="Text 75"/>
          <p:cNvSpPr/>
          <p:nvPr/>
        </p:nvSpPr>
        <p:spPr>
          <a:xfrm>
            <a:off x="495181" y="5613797"/>
            <a:ext cx="1165384"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12.</a:t>
            </a:r>
            <a:endParaRPr lang="en-US" sz="850" dirty="0"/>
          </a:p>
        </p:txBody>
      </p:sp>
      <p:sp>
        <p:nvSpPr>
          <p:cNvPr id="78" name="Text 76"/>
          <p:cNvSpPr/>
          <p:nvPr/>
        </p:nvSpPr>
        <p:spPr>
          <a:xfrm>
            <a:off x="1884640" y="5613797"/>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Spindle_Speed(RPM)</a:t>
            </a:r>
            <a:endParaRPr lang="en-US" sz="850" dirty="0"/>
          </a:p>
        </p:txBody>
      </p:sp>
      <p:sp>
        <p:nvSpPr>
          <p:cNvPr id="79" name="Text 77"/>
          <p:cNvSpPr/>
          <p:nvPr/>
        </p:nvSpPr>
        <p:spPr>
          <a:xfrm>
            <a:off x="5002411" y="5613797"/>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Continuous</a:t>
            </a:r>
            <a:endParaRPr lang="en-US" sz="850" dirty="0"/>
          </a:p>
        </p:txBody>
      </p:sp>
      <p:sp>
        <p:nvSpPr>
          <p:cNvPr id="80" name="Text 78"/>
          <p:cNvSpPr/>
          <p:nvPr/>
        </p:nvSpPr>
        <p:spPr>
          <a:xfrm>
            <a:off x="8120182" y="5613797"/>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Spindle speed in revolutions per minute (RPM).</a:t>
            </a:r>
            <a:endParaRPr lang="en-US" sz="850" dirty="0"/>
          </a:p>
        </p:txBody>
      </p:sp>
      <p:sp>
        <p:nvSpPr>
          <p:cNvPr id="81" name="Text 79"/>
          <p:cNvSpPr/>
          <p:nvPr/>
        </p:nvSpPr>
        <p:spPr>
          <a:xfrm>
            <a:off x="11237952" y="5613797"/>
            <a:ext cx="2897505" cy="346710"/>
          </a:xfrm>
          <a:prstGeom prst="rect">
            <a:avLst/>
          </a:prstGeom>
          <a:noFill/>
          <a:ln/>
        </p:spPr>
        <p:txBody>
          <a:bodyPr wrap="squar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Analyzing operating efficiency and machine performance.</a:t>
            </a:r>
            <a:endParaRPr lang="en-US" sz="850" dirty="0"/>
          </a:p>
        </p:txBody>
      </p:sp>
      <p:sp>
        <p:nvSpPr>
          <p:cNvPr id="82" name="Shape 80"/>
          <p:cNvSpPr/>
          <p:nvPr/>
        </p:nvSpPr>
        <p:spPr>
          <a:xfrm>
            <a:off x="386715" y="6033016"/>
            <a:ext cx="13856970" cy="318373"/>
          </a:xfrm>
          <a:prstGeom prst="rect">
            <a:avLst/>
          </a:prstGeom>
          <a:solidFill>
            <a:srgbClr val="000000">
              <a:alpha val="4000"/>
            </a:srgbClr>
          </a:solidFill>
          <a:ln/>
        </p:spPr>
      </p:sp>
      <p:sp>
        <p:nvSpPr>
          <p:cNvPr id="83" name="Text 81"/>
          <p:cNvSpPr/>
          <p:nvPr/>
        </p:nvSpPr>
        <p:spPr>
          <a:xfrm>
            <a:off x="495181" y="6105525"/>
            <a:ext cx="1165384"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13.</a:t>
            </a:r>
            <a:endParaRPr lang="en-US" sz="850" dirty="0"/>
          </a:p>
        </p:txBody>
      </p:sp>
      <p:sp>
        <p:nvSpPr>
          <p:cNvPr id="84" name="Text 82"/>
          <p:cNvSpPr/>
          <p:nvPr/>
        </p:nvSpPr>
        <p:spPr>
          <a:xfrm>
            <a:off x="1884640" y="6105525"/>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Voltage(volts)</a:t>
            </a:r>
            <a:endParaRPr lang="en-US" sz="850" dirty="0"/>
          </a:p>
        </p:txBody>
      </p:sp>
      <p:sp>
        <p:nvSpPr>
          <p:cNvPr id="85" name="Text 83"/>
          <p:cNvSpPr/>
          <p:nvPr/>
        </p:nvSpPr>
        <p:spPr>
          <a:xfrm>
            <a:off x="5002411" y="6105525"/>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Continuous</a:t>
            </a:r>
            <a:endParaRPr lang="en-US" sz="850" dirty="0"/>
          </a:p>
        </p:txBody>
      </p:sp>
      <p:sp>
        <p:nvSpPr>
          <p:cNvPr id="86" name="Text 84"/>
          <p:cNvSpPr/>
          <p:nvPr/>
        </p:nvSpPr>
        <p:spPr>
          <a:xfrm>
            <a:off x="8120182" y="6105525"/>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Voltage supplied to the machine.</a:t>
            </a:r>
            <a:endParaRPr lang="en-US" sz="850" dirty="0"/>
          </a:p>
        </p:txBody>
      </p:sp>
      <p:sp>
        <p:nvSpPr>
          <p:cNvPr id="87" name="Text 85"/>
          <p:cNvSpPr/>
          <p:nvPr/>
        </p:nvSpPr>
        <p:spPr>
          <a:xfrm>
            <a:off x="11237952" y="6105525"/>
            <a:ext cx="289750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Indicator of power stability.</a:t>
            </a:r>
            <a:endParaRPr lang="en-US" sz="850" dirty="0"/>
          </a:p>
        </p:txBody>
      </p:sp>
      <p:sp>
        <p:nvSpPr>
          <p:cNvPr id="88" name="Shape 86"/>
          <p:cNvSpPr/>
          <p:nvPr/>
        </p:nvSpPr>
        <p:spPr>
          <a:xfrm>
            <a:off x="386715" y="6351389"/>
            <a:ext cx="13856970" cy="318373"/>
          </a:xfrm>
          <a:prstGeom prst="rect">
            <a:avLst/>
          </a:prstGeom>
          <a:solidFill>
            <a:srgbClr val="FFFFFF">
              <a:alpha val="4000"/>
            </a:srgbClr>
          </a:solidFill>
          <a:ln/>
        </p:spPr>
      </p:sp>
      <p:sp>
        <p:nvSpPr>
          <p:cNvPr id="89" name="Text 87"/>
          <p:cNvSpPr/>
          <p:nvPr/>
        </p:nvSpPr>
        <p:spPr>
          <a:xfrm>
            <a:off x="495181" y="6423898"/>
            <a:ext cx="1165384"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14.</a:t>
            </a:r>
            <a:endParaRPr lang="en-US" sz="850" dirty="0"/>
          </a:p>
        </p:txBody>
      </p:sp>
      <p:sp>
        <p:nvSpPr>
          <p:cNvPr id="90" name="Text 88"/>
          <p:cNvSpPr/>
          <p:nvPr/>
        </p:nvSpPr>
        <p:spPr>
          <a:xfrm>
            <a:off x="1884640" y="6423898"/>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Torque(Nm)</a:t>
            </a:r>
            <a:endParaRPr lang="en-US" sz="850" dirty="0"/>
          </a:p>
        </p:txBody>
      </p:sp>
      <p:sp>
        <p:nvSpPr>
          <p:cNvPr id="91" name="Text 89"/>
          <p:cNvSpPr/>
          <p:nvPr/>
        </p:nvSpPr>
        <p:spPr>
          <a:xfrm>
            <a:off x="5002411" y="6423898"/>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Continuous</a:t>
            </a:r>
            <a:endParaRPr lang="en-US" sz="850" dirty="0"/>
          </a:p>
        </p:txBody>
      </p:sp>
      <p:sp>
        <p:nvSpPr>
          <p:cNvPr id="92" name="Text 90"/>
          <p:cNvSpPr/>
          <p:nvPr/>
        </p:nvSpPr>
        <p:spPr>
          <a:xfrm>
            <a:off x="8120182" y="6423898"/>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Torque applied by the spindle.</a:t>
            </a:r>
            <a:endParaRPr lang="en-US" sz="850" dirty="0"/>
          </a:p>
        </p:txBody>
      </p:sp>
      <p:sp>
        <p:nvSpPr>
          <p:cNvPr id="93" name="Text 91"/>
          <p:cNvSpPr/>
          <p:nvPr/>
        </p:nvSpPr>
        <p:spPr>
          <a:xfrm>
            <a:off x="11237952" y="6423898"/>
            <a:ext cx="289750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Related to load and operational efficiency.</a:t>
            </a:r>
            <a:endParaRPr lang="en-US" sz="850" dirty="0"/>
          </a:p>
        </p:txBody>
      </p:sp>
      <p:sp>
        <p:nvSpPr>
          <p:cNvPr id="94" name="Shape 92"/>
          <p:cNvSpPr/>
          <p:nvPr/>
        </p:nvSpPr>
        <p:spPr>
          <a:xfrm>
            <a:off x="386715" y="6669762"/>
            <a:ext cx="13856970" cy="318373"/>
          </a:xfrm>
          <a:prstGeom prst="rect">
            <a:avLst/>
          </a:prstGeom>
          <a:solidFill>
            <a:srgbClr val="000000">
              <a:alpha val="4000"/>
            </a:srgbClr>
          </a:solidFill>
          <a:ln/>
        </p:spPr>
      </p:sp>
      <p:sp>
        <p:nvSpPr>
          <p:cNvPr id="95" name="Text 93"/>
          <p:cNvSpPr/>
          <p:nvPr/>
        </p:nvSpPr>
        <p:spPr>
          <a:xfrm>
            <a:off x="495181" y="6742271"/>
            <a:ext cx="1165384"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15.</a:t>
            </a:r>
            <a:endParaRPr lang="en-US" sz="850" dirty="0"/>
          </a:p>
        </p:txBody>
      </p:sp>
      <p:sp>
        <p:nvSpPr>
          <p:cNvPr id="96" name="Text 94"/>
          <p:cNvSpPr/>
          <p:nvPr/>
        </p:nvSpPr>
        <p:spPr>
          <a:xfrm>
            <a:off x="1884640" y="6742271"/>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Cutting Forces(kN)</a:t>
            </a:r>
            <a:endParaRPr lang="en-US" sz="850" dirty="0"/>
          </a:p>
        </p:txBody>
      </p:sp>
      <p:sp>
        <p:nvSpPr>
          <p:cNvPr id="97" name="Text 95"/>
          <p:cNvSpPr/>
          <p:nvPr/>
        </p:nvSpPr>
        <p:spPr>
          <a:xfrm>
            <a:off x="5002411" y="6742271"/>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Continuous</a:t>
            </a:r>
            <a:endParaRPr lang="en-US" sz="850" dirty="0"/>
          </a:p>
        </p:txBody>
      </p:sp>
      <p:sp>
        <p:nvSpPr>
          <p:cNvPr id="98" name="Text 96"/>
          <p:cNvSpPr/>
          <p:nvPr/>
        </p:nvSpPr>
        <p:spPr>
          <a:xfrm>
            <a:off x="8120182" y="6742271"/>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Force applied during the cutting process.</a:t>
            </a:r>
            <a:endParaRPr lang="en-US" sz="850" dirty="0"/>
          </a:p>
        </p:txBody>
      </p:sp>
      <p:sp>
        <p:nvSpPr>
          <p:cNvPr id="99" name="Text 97"/>
          <p:cNvSpPr/>
          <p:nvPr/>
        </p:nvSpPr>
        <p:spPr>
          <a:xfrm>
            <a:off x="11237952" y="6742271"/>
            <a:ext cx="289750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Measure of cutting intensity and wear factors.</a:t>
            </a:r>
            <a:endParaRPr lang="en-US" sz="850" dirty="0"/>
          </a:p>
        </p:txBody>
      </p:sp>
      <p:sp>
        <p:nvSpPr>
          <p:cNvPr id="100" name="Shape 98"/>
          <p:cNvSpPr/>
          <p:nvPr/>
        </p:nvSpPr>
        <p:spPr>
          <a:xfrm>
            <a:off x="386715" y="6988135"/>
            <a:ext cx="13856970" cy="491728"/>
          </a:xfrm>
          <a:prstGeom prst="rect">
            <a:avLst/>
          </a:prstGeom>
          <a:solidFill>
            <a:srgbClr val="FFFFFF">
              <a:alpha val="4000"/>
            </a:srgbClr>
          </a:solidFill>
          <a:ln/>
        </p:spPr>
      </p:sp>
      <p:sp>
        <p:nvSpPr>
          <p:cNvPr id="101" name="Text 99"/>
          <p:cNvSpPr/>
          <p:nvPr/>
        </p:nvSpPr>
        <p:spPr>
          <a:xfrm>
            <a:off x="495181" y="7060644"/>
            <a:ext cx="1165384"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16.</a:t>
            </a:r>
            <a:endParaRPr lang="en-US" sz="850" dirty="0"/>
          </a:p>
        </p:txBody>
      </p:sp>
      <p:sp>
        <p:nvSpPr>
          <p:cNvPr id="102" name="Text 100"/>
          <p:cNvSpPr/>
          <p:nvPr/>
        </p:nvSpPr>
        <p:spPr>
          <a:xfrm>
            <a:off x="1884640" y="7060644"/>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Downtime</a:t>
            </a:r>
            <a:endParaRPr lang="en-US" sz="850" dirty="0"/>
          </a:p>
        </p:txBody>
      </p:sp>
      <p:sp>
        <p:nvSpPr>
          <p:cNvPr id="103" name="Text 101"/>
          <p:cNvSpPr/>
          <p:nvPr/>
        </p:nvSpPr>
        <p:spPr>
          <a:xfrm>
            <a:off x="5002411" y="7060644"/>
            <a:ext cx="289369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Categorical</a:t>
            </a:r>
            <a:endParaRPr lang="en-US" sz="850" dirty="0"/>
          </a:p>
        </p:txBody>
      </p:sp>
      <p:sp>
        <p:nvSpPr>
          <p:cNvPr id="104" name="Text 102"/>
          <p:cNvSpPr/>
          <p:nvPr/>
        </p:nvSpPr>
        <p:spPr>
          <a:xfrm>
            <a:off x="8120182" y="7060644"/>
            <a:ext cx="2893695" cy="346710"/>
          </a:xfrm>
          <a:prstGeom prst="rect">
            <a:avLst/>
          </a:prstGeom>
          <a:noFill/>
          <a:ln/>
        </p:spPr>
        <p:txBody>
          <a:bodyPr wrap="squar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Indicates if the machine experienced downtime or failure (Machine_Failure or No_Machine_Failure).</a:t>
            </a:r>
            <a:endParaRPr lang="en-US" sz="850" dirty="0"/>
          </a:p>
        </p:txBody>
      </p:sp>
      <p:sp>
        <p:nvSpPr>
          <p:cNvPr id="105" name="Text 103"/>
          <p:cNvSpPr/>
          <p:nvPr/>
        </p:nvSpPr>
        <p:spPr>
          <a:xfrm>
            <a:off x="11237952" y="7060644"/>
            <a:ext cx="2897505"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Target variable for predictive failure models.</a:t>
            </a:r>
            <a:endParaRPr lang="en-US" sz="850" dirty="0"/>
          </a:p>
        </p:txBody>
      </p:sp>
      <p:sp>
        <p:nvSpPr>
          <p:cNvPr id="106" name="Text 104"/>
          <p:cNvSpPr/>
          <p:nvPr/>
        </p:nvSpPr>
        <p:spPr>
          <a:xfrm>
            <a:off x="379095" y="7609284"/>
            <a:ext cx="13872210" cy="173355"/>
          </a:xfrm>
          <a:prstGeom prst="rect">
            <a:avLst/>
          </a:prstGeom>
          <a:noFill/>
          <a:ln/>
        </p:spPr>
        <p:txBody>
          <a:bodyPr wrap="none" lIns="0" tIns="0" rIns="0" bIns="0" rtlCol="0" anchor="t"/>
          <a:lstStyle/>
          <a:p>
            <a:pPr marL="0" indent="0" algn="l">
              <a:lnSpc>
                <a:spcPts val="1350"/>
              </a:lnSpc>
              <a:buNone/>
            </a:pPr>
            <a:endParaRPr lang="en-US" sz="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8183" y="548521"/>
            <a:ext cx="5249585" cy="656153"/>
          </a:xfrm>
          <a:prstGeom prst="rect">
            <a:avLst/>
          </a:prstGeom>
          <a:noFill/>
          <a:ln/>
        </p:spPr>
        <p:txBody>
          <a:bodyPr wrap="none" lIns="0" tIns="0" rIns="0" bIns="0" rtlCol="0" anchor="t"/>
          <a:lstStyle/>
          <a:p>
            <a:pPr marL="0" indent="0" algn="l">
              <a:lnSpc>
                <a:spcPts val="5150"/>
              </a:lnSpc>
              <a:buNone/>
            </a:pPr>
            <a:r>
              <a:rPr lang="en-US" sz="4100" b="1" dirty="0">
                <a:solidFill>
                  <a:srgbClr val="7068F4"/>
                </a:solidFill>
                <a:latin typeface="Barlow Bold" pitchFamily="34" charset="0"/>
                <a:ea typeface="Barlow Bold" pitchFamily="34" charset="-122"/>
                <a:cs typeface="Barlow Bold" pitchFamily="34" charset="-120"/>
              </a:rPr>
              <a:t>Project Architecture</a:t>
            </a:r>
            <a:endParaRPr lang="en-US" sz="4100" dirty="0"/>
          </a:p>
        </p:txBody>
      </p:sp>
      <p:pic>
        <p:nvPicPr>
          <p:cNvPr id="3" name="Image 0" descr="preencoded.png"/>
          <p:cNvPicPr>
            <a:picLocks noChangeAspect="1"/>
          </p:cNvPicPr>
          <p:nvPr/>
        </p:nvPicPr>
        <p:blipFill>
          <a:blip r:embed="rId3"/>
          <a:stretch>
            <a:fillRect/>
          </a:stretch>
        </p:blipFill>
        <p:spPr>
          <a:xfrm>
            <a:off x="698183" y="1603534"/>
            <a:ext cx="9694188" cy="4993362"/>
          </a:xfrm>
          <a:prstGeom prst="rect">
            <a:avLst/>
          </a:prstGeom>
        </p:spPr>
      </p:pic>
      <p:sp>
        <p:nvSpPr>
          <p:cNvPr id="4" name="Text 1"/>
          <p:cNvSpPr/>
          <p:nvPr/>
        </p:nvSpPr>
        <p:spPr>
          <a:xfrm>
            <a:off x="698183" y="6821210"/>
            <a:ext cx="13234035" cy="319088"/>
          </a:xfrm>
          <a:prstGeom prst="rect">
            <a:avLst/>
          </a:prstGeom>
          <a:noFill/>
          <a:ln/>
        </p:spPr>
        <p:txBody>
          <a:bodyPr wrap="none" lIns="0" tIns="0" rIns="0" bIns="0" rtlCol="0" anchor="t"/>
          <a:lstStyle/>
          <a:p>
            <a:pPr marL="0" indent="0" algn="l">
              <a:lnSpc>
                <a:spcPts val="2500"/>
              </a:lnSpc>
              <a:buNone/>
            </a:pPr>
            <a:endParaRPr lang="en-US" sz="1550" dirty="0"/>
          </a:p>
        </p:txBody>
      </p:sp>
      <p:sp>
        <p:nvSpPr>
          <p:cNvPr id="5" name="Text 2"/>
          <p:cNvSpPr/>
          <p:nvPr/>
        </p:nvSpPr>
        <p:spPr>
          <a:xfrm>
            <a:off x="698183" y="7364611"/>
            <a:ext cx="13234035" cy="319088"/>
          </a:xfrm>
          <a:prstGeom prst="rect">
            <a:avLst/>
          </a:prstGeom>
          <a:noFill/>
          <a:ln/>
        </p:spPr>
        <p:txBody>
          <a:bodyPr wrap="none" lIns="0" tIns="0" rIns="0" bIns="0" rtlCol="0" anchor="t"/>
          <a:lstStyle/>
          <a:p>
            <a:pPr marL="0" indent="0" algn="l">
              <a:lnSpc>
                <a:spcPts val="2500"/>
              </a:lnSpc>
              <a:buNone/>
            </a:pP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456611"/>
            <a:ext cx="11548586"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Exploratory Data Analysis: Statistical Insights</a:t>
            </a:r>
            <a:endParaRPr lang="en-US" sz="4450" dirty="0"/>
          </a:p>
        </p:txBody>
      </p:sp>
      <p:sp>
        <p:nvSpPr>
          <p:cNvPr id="3" name="Shape 1"/>
          <p:cNvSpPr/>
          <p:nvPr/>
        </p:nvSpPr>
        <p:spPr>
          <a:xfrm>
            <a:off x="758309" y="2602587"/>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4" name="Text 2"/>
          <p:cNvSpPr/>
          <p:nvPr/>
        </p:nvSpPr>
        <p:spPr>
          <a:xfrm>
            <a:off x="830997" y="2632531"/>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1</a:t>
            </a:r>
            <a:endParaRPr lang="en-US" sz="2650" dirty="0"/>
          </a:p>
        </p:txBody>
      </p:sp>
      <p:sp>
        <p:nvSpPr>
          <p:cNvPr id="5" name="Text 3"/>
          <p:cNvSpPr/>
          <p:nvPr/>
        </p:nvSpPr>
        <p:spPr>
          <a:xfrm>
            <a:off x="1462326" y="2672953"/>
            <a:ext cx="12409765"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Assembly Line No. Shopfloor - L1 experiences the highest rate of machine failures.</a:t>
            </a:r>
            <a:endParaRPr lang="en-US" sz="1700" dirty="0"/>
          </a:p>
        </p:txBody>
      </p:sp>
      <p:sp>
        <p:nvSpPr>
          <p:cNvPr id="6" name="Shape 4"/>
          <p:cNvSpPr/>
          <p:nvPr/>
        </p:nvSpPr>
        <p:spPr>
          <a:xfrm>
            <a:off x="758309" y="3523298"/>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7" name="Text 5"/>
          <p:cNvSpPr/>
          <p:nvPr/>
        </p:nvSpPr>
        <p:spPr>
          <a:xfrm>
            <a:off x="830997" y="3553242"/>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2</a:t>
            </a:r>
            <a:endParaRPr lang="en-US" sz="2650" dirty="0"/>
          </a:p>
        </p:txBody>
      </p:sp>
      <p:sp>
        <p:nvSpPr>
          <p:cNvPr id="8" name="Text 6"/>
          <p:cNvSpPr/>
          <p:nvPr/>
        </p:nvSpPr>
        <p:spPr>
          <a:xfrm>
            <a:off x="1462326" y="3593663"/>
            <a:ext cx="12409765"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Machine failures in 2022 were higher compared to 2021.</a:t>
            </a:r>
            <a:endParaRPr lang="en-US" sz="1700" dirty="0"/>
          </a:p>
        </p:txBody>
      </p:sp>
      <p:sp>
        <p:nvSpPr>
          <p:cNvPr id="9" name="Shape 7"/>
          <p:cNvSpPr/>
          <p:nvPr/>
        </p:nvSpPr>
        <p:spPr>
          <a:xfrm>
            <a:off x="758309" y="4444008"/>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10" name="Text 8"/>
          <p:cNvSpPr/>
          <p:nvPr/>
        </p:nvSpPr>
        <p:spPr>
          <a:xfrm>
            <a:off x="830997" y="4473952"/>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3</a:t>
            </a:r>
            <a:endParaRPr lang="en-US" sz="2650" dirty="0"/>
          </a:p>
        </p:txBody>
      </p:sp>
      <p:sp>
        <p:nvSpPr>
          <p:cNvPr id="11" name="Text 9"/>
          <p:cNvSpPr/>
          <p:nvPr/>
        </p:nvSpPr>
        <p:spPr>
          <a:xfrm>
            <a:off x="1462326" y="4514374"/>
            <a:ext cx="12409765"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Voltage shows high kurtosis, pointing to possible outliers or extreme values.</a:t>
            </a:r>
            <a:endParaRPr lang="en-US" sz="1700" dirty="0"/>
          </a:p>
        </p:txBody>
      </p:sp>
      <p:sp>
        <p:nvSpPr>
          <p:cNvPr id="12" name="Shape 10"/>
          <p:cNvSpPr/>
          <p:nvPr/>
        </p:nvSpPr>
        <p:spPr>
          <a:xfrm>
            <a:off x="758309" y="5364718"/>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13" name="Text 11"/>
          <p:cNvSpPr/>
          <p:nvPr/>
        </p:nvSpPr>
        <p:spPr>
          <a:xfrm>
            <a:off x="830997" y="5394662"/>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4</a:t>
            </a:r>
            <a:endParaRPr lang="en-US" sz="2650" dirty="0"/>
          </a:p>
        </p:txBody>
      </p:sp>
      <p:sp>
        <p:nvSpPr>
          <p:cNvPr id="14" name="Text 12"/>
          <p:cNvSpPr/>
          <p:nvPr/>
        </p:nvSpPr>
        <p:spPr>
          <a:xfrm>
            <a:off x="1462326" y="5435084"/>
            <a:ext cx="12409765"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Downtime is most frequently categorized as "Machine Failure," signifying more failures than non-failures.</a:t>
            </a:r>
            <a:endParaRPr lang="en-US" sz="1700" dirty="0"/>
          </a:p>
        </p:txBody>
      </p:sp>
      <p:sp>
        <p:nvSpPr>
          <p:cNvPr id="15" name="Shape 13"/>
          <p:cNvSpPr/>
          <p:nvPr/>
        </p:nvSpPr>
        <p:spPr>
          <a:xfrm>
            <a:off x="758309" y="6285428"/>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16" name="Text 14"/>
          <p:cNvSpPr/>
          <p:nvPr/>
        </p:nvSpPr>
        <p:spPr>
          <a:xfrm>
            <a:off x="830997" y="6315373"/>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5</a:t>
            </a:r>
            <a:endParaRPr lang="en-US" sz="2650" dirty="0"/>
          </a:p>
        </p:txBody>
      </p:sp>
      <p:sp>
        <p:nvSpPr>
          <p:cNvPr id="17" name="Text 15"/>
          <p:cNvSpPr/>
          <p:nvPr/>
        </p:nvSpPr>
        <p:spPr>
          <a:xfrm>
            <a:off x="1462326" y="6355794"/>
            <a:ext cx="12409765"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Hydraulic Pressure has a noticeable skew, indicating an imbalanced distribution with a longer right tail.</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59368" y="654725"/>
            <a:ext cx="9755505" cy="619720"/>
          </a:xfrm>
          <a:prstGeom prst="rect">
            <a:avLst/>
          </a:prstGeom>
          <a:noFill/>
          <a:ln/>
        </p:spPr>
        <p:txBody>
          <a:bodyPr wrap="none" lIns="0" tIns="0" rIns="0" bIns="0" rtlCol="0" anchor="t"/>
          <a:lstStyle/>
          <a:p>
            <a:pPr marL="0" indent="0" algn="l">
              <a:lnSpc>
                <a:spcPts val="4850"/>
              </a:lnSpc>
              <a:buNone/>
            </a:pPr>
            <a:r>
              <a:rPr lang="en-US" sz="3900" b="1" dirty="0">
                <a:solidFill>
                  <a:srgbClr val="7068F4"/>
                </a:solidFill>
                <a:latin typeface="Barlow Bold" pitchFamily="34" charset="0"/>
                <a:ea typeface="Barlow Bold" pitchFamily="34" charset="-122"/>
                <a:cs typeface="Barlow Bold" pitchFamily="34" charset="-120"/>
              </a:rPr>
              <a:t>Exploratory Data Analysis: Business Insights</a:t>
            </a:r>
            <a:endParaRPr lang="en-US" sz="3900" dirty="0"/>
          </a:p>
        </p:txBody>
      </p:sp>
      <p:pic>
        <p:nvPicPr>
          <p:cNvPr id="3" name="Image 0" descr="preencoded.png"/>
          <p:cNvPicPr>
            <a:picLocks noChangeAspect="1"/>
          </p:cNvPicPr>
          <p:nvPr/>
        </p:nvPicPr>
        <p:blipFill>
          <a:blip r:embed="rId3"/>
          <a:stretch>
            <a:fillRect/>
          </a:stretch>
        </p:blipFill>
        <p:spPr>
          <a:xfrm>
            <a:off x="659368" y="1651159"/>
            <a:ext cx="941903" cy="1130379"/>
          </a:xfrm>
          <a:prstGeom prst="rect">
            <a:avLst/>
          </a:prstGeom>
        </p:spPr>
      </p:pic>
      <p:sp>
        <p:nvSpPr>
          <p:cNvPr id="4" name="Text 1"/>
          <p:cNvSpPr/>
          <p:nvPr/>
        </p:nvSpPr>
        <p:spPr>
          <a:xfrm>
            <a:off x="1789628" y="1839516"/>
            <a:ext cx="2478881" cy="309801"/>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Barlow Bold" pitchFamily="34" charset="0"/>
                <a:ea typeface="Barlow Bold" pitchFamily="34" charset="-122"/>
                <a:cs typeface="Barlow Bold" pitchFamily="34" charset="-120"/>
              </a:rPr>
              <a:t>Focus on L1</a:t>
            </a:r>
            <a:endParaRPr lang="en-US" sz="1950" dirty="0"/>
          </a:p>
        </p:txBody>
      </p:sp>
      <p:sp>
        <p:nvSpPr>
          <p:cNvPr id="5" name="Text 2"/>
          <p:cNvSpPr/>
          <p:nvPr/>
        </p:nvSpPr>
        <p:spPr>
          <a:xfrm>
            <a:off x="1789628" y="2262307"/>
            <a:ext cx="12181403" cy="301347"/>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Montserrat" pitchFamily="34" charset="0"/>
                <a:ea typeface="Montserrat" pitchFamily="34" charset="-122"/>
                <a:cs typeface="Montserrat" pitchFamily="34" charset="-120"/>
              </a:rPr>
              <a:t>Focus on improving maintenance for Assembly Line No. Shopfloor - L1 to reduce failure rates.</a:t>
            </a:r>
            <a:endParaRPr lang="en-US" sz="1450" dirty="0"/>
          </a:p>
        </p:txBody>
      </p:sp>
      <p:pic>
        <p:nvPicPr>
          <p:cNvPr id="6" name="Image 1" descr="preencoded.png"/>
          <p:cNvPicPr>
            <a:picLocks noChangeAspect="1"/>
          </p:cNvPicPr>
          <p:nvPr/>
        </p:nvPicPr>
        <p:blipFill>
          <a:blip r:embed="rId4"/>
          <a:stretch>
            <a:fillRect/>
          </a:stretch>
        </p:blipFill>
        <p:spPr>
          <a:xfrm>
            <a:off x="659368" y="2781538"/>
            <a:ext cx="941903" cy="1130379"/>
          </a:xfrm>
          <a:prstGeom prst="rect">
            <a:avLst/>
          </a:prstGeom>
        </p:spPr>
      </p:pic>
      <p:sp>
        <p:nvSpPr>
          <p:cNvPr id="7" name="Text 3"/>
          <p:cNvSpPr/>
          <p:nvPr/>
        </p:nvSpPr>
        <p:spPr>
          <a:xfrm>
            <a:off x="1789628" y="2969895"/>
            <a:ext cx="2478881" cy="309801"/>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Barlow Bold" pitchFamily="34" charset="0"/>
                <a:ea typeface="Barlow Bold" pitchFamily="34" charset="-122"/>
                <a:cs typeface="Barlow Bold" pitchFamily="34" charset="-120"/>
              </a:rPr>
              <a:t>Equipment Upgrade</a:t>
            </a:r>
            <a:endParaRPr lang="en-US" sz="1950" dirty="0"/>
          </a:p>
        </p:txBody>
      </p:sp>
      <p:sp>
        <p:nvSpPr>
          <p:cNvPr id="8" name="Text 4"/>
          <p:cNvSpPr/>
          <p:nvPr/>
        </p:nvSpPr>
        <p:spPr>
          <a:xfrm>
            <a:off x="1789628" y="3392686"/>
            <a:ext cx="12181403" cy="301347"/>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Montserrat" pitchFamily="34" charset="0"/>
                <a:ea typeface="Montserrat" pitchFamily="34" charset="-122"/>
                <a:cs typeface="Montserrat" pitchFamily="34" charset="-120"/>
              </a:rPr>
              <a:t>The rise in machine failures in 2022 may be due to older machines; replacing or upgrading aging equipment is recommended.</a:t>
            </a:r>
            <a:endParaRPr lang="en-US" sz="1450" dirty="0"/>
          </a:p>
        </p:txBody>
      </p:sp>
      <p:pic>
        <p:nvPicPr>
          <p:cNvPr id="9" name="Image 2" descr="preencoded.png"/>
          <p:cNvPicPr>
            <a:picLocks noChangeAspect="1"/>
          </p:cNvPicPr>
          <p:nvPr/>
        </p:nvPicPr>
        <p:blipFill>
          <a:blip r:embed="rId5"/>
          <a:stretch>
            <a:fillRect/>
          </a:stretch>
        </p:blipFill>
        <p:spPr>
          <a:xfrm>
            <a:off x="659368" y="3911918"/>
            <a:ext cx="941903" cy="1130379"/>
          </a:xfrm>
          <a:prstGeom prst="rect">
            <a:avLst/>
          </a:prstGeom>
        </p:spPr>
      </p:pic>
      <p:sp>
        <p:nvSpPr>
          <p:cNvPr id="10" name="Text 5"/>
          <p:cNvSpPr/>
          <p:nvPr/>
        </p:nvSpPr>
        <p:spPr>
          <a:xfrm>
            <a:off x="1789628" y="4100274"/>
            <a:ext cx="2478881" cy="309801"/>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Barlow Bold" pitchFamily="34" charset="0"/>
                <a:ea typeface="Barlow Bold" pitchFamily="34" charset="-122"/>
                <a:cs typeface="Barlow Bold" pitchFamily="34" charset="-120"/>
              </a:rPr>
              <a:t>Voltage Stability</a:t>
            </a:r>
            <a:endParaRPr lang="en-US" sz="1950" dirty="0"/>
          </a:p>
        </p:txBody>
      </p:sp>
      <p:sp>
        <p:nvSpPr>
          <p:cNvPr id="11" name="Text 6"/>
          <p:cNvSpPr/>
          <p:nvPr/>
        </p:nvSpPr>
        <p:spPr>
          <a:xfrm>
            <a:off x="1789628" y="4523065"/>
            <a:ext cx="12181403" cy="301347"/>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Montserrat" pitchFamily="34" charset="0"/>
                <a:ea typeface="Montserrat" pitchFamily="34" charset="-122"/>
                <a:cs typeface="Montserrat" pitchFamily="34" charset="-120"/>
              </a:rPr>
              <a:t>Ensure Voltage stability by monitoring and preventing fluctuations that could lead to failures.</a:t>
            </a:r>
            <a:endParaRPr lang="en-US" sz="1450" dirty="0"/>
          </a:p>
        </p:txBody>
      </p:sp>
      <p:pic>
        <p:nvPicPr>
          <p:cNvPr id="12" name="Image 3" descr="preencoded.png"/>
          <p:cNvPicPr>
            <a:picLocks noChangeAspect="1"/>
          </p:cNvPicPr>
          <p:nvPr/>
        </p:nvPicPr>
        <p:blipFill>
          <a:blip r:embed="rId6"/>
          <a:stretch>
            <a:fillRect/>
          </a:stretch>
        </p:blipFill>
        <p:spPr>
          <a:xfrm>
            <a:off x="659368" y="5042297"/>
            <a:ext cx="941903" cy="1130379"/>
          </a:xfrm>
          <a:prstGeom prst="rect">
            <a:avLst/>
          </a:prstGeom>
        </p:spPr>
      </p:pic>
      <p:sp>
        <p:nvSpPr>
          <p:cNvPr id="13" name="Text 7"/>
          <p:cNvSpPr/>
          <p:nvPr/>
        </p:nvSpPr>
        <p:spPr>
          <a:xfrm>
            <a:off x="1789628" y="5230654"/>
            <a:ext cx="2478881" cy="309801"/>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Barlow Bold" pitchFamily="34" charset="0"/>
                <a:ea typeface="Barlow Bold" pitchFamily="34" charset="-122"/>
                <a:cs typeface="Barlow Bold" pitchFamily="34" charset="-120"/>
              </a:rPr>
              <a:t>Condition Monitoring</a:t>
            </a:r>
            <a:endParaRPr lang="en-US" sz="1950" dirty="0"/>
          </a:p>
        </p:txBody>
      </p:sp>
      <p:sp>
        <p:nvSpPr>
          <p:cNvPr id="14" name="Text 8"/>
          <p:cNvSpPr/>
          <p:nvPr/>
        </p:nvSpPr>
        <p:spPr>
          <a:xfrm>
            <a:off x="1789628" y="5653445"/>
            <a:ext cx="12181403" cy="301347"/>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Montserrat" pitchFamily="34" charset="0"/>
                <a:ea typeface="Montserrat" pitchFamily="34" charset="-122"/>
                <a:cs typeface="Montserrat" pitchFamily="34" charset="-120"/>
              </a:rPr>
              <a:t>Implement condition-based monitoring to assess machine health and trigger timely maintenance when necessary.</a:t>
            </a:r>
            <a:endParaRPr lang="en-US" sz="1450" dirty="0"/>
          </a:p>
        </p:txBody>
      </p:sp>
      <p:pic>
        <p:nvPicPr>
          <p:cNvPr id="15" name="Image 4" descr="preencoded.png"/>
          <p:cNvPicPr>
            <a:picLocks noChangeAspect="1"/>
          </p:cNvPicPr>
          <p:nvPr/>
        </p:nvPicPr>
        <p:blipFill>
          <a:blip r:embed="rId7"/>
          <a:stretch>
            <a:fillRect/>
          </a:stretch>
        </p:blipFill>
        <p:spPr>
          <a:xfrm>
            <a:off x="659368" y="6172676"/>
            <a:ext cx="941903" cy="1402199"/>
          </a:xfrm>
          <a:prstGeom prst="rect">
            <a:avLst/>
          </a:prstGeom>
        </p:spPr>
      </p:pic>
      <p:sp>
        <p:nvSpPr>
          <p:cNvPr id="16" name="Text 9"/>
          <p:cNvSpPr/>
          <p:nvPr/>
        </p:nvSpPr>
        <p:spPr>
          <a:xfrm>
            <a:off x="1789628" y="6361033"/>
            <a:ext cx="2478881" cy="309801"/>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Barlow Bold" pitchFamily="34" charset="0"/>
                <a:ea typeface="Barlow Bold" pitchFamily="34" charset="-122"/>
                <a:cs typeface="Barlow Bold" pitchFamily="34" charset="-120"/>
              </a:rPr>
              <a:t>Pressure Sensors</a:t>
            </a:r>
            <a:endParaRPr lang="en-US" sz="1950" dirty="0"/>
          </a:p>
        </p:txBody>
      </p:sp>
      <p:sp>
        <p:nvSpPr>
          <p:cNvPr id="17" name="Text 10"/>
          <p:cNvSpPr/>
          <p:nvPr/>
        </p:nvSpPr>
        <p:spPr>
          <a:xfrm>
            <a:off x="1789628" y="6783824"/>
            <a:ext cx="12181403" cy="602694"/>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Montserrat" pitchFamily="34" charset="0"/>
                <a:ea typeface="Montserrat" pitchFamily="34" charset="-122"/>
                <a:cs typeface="Montserrat" pitchFamily="34" charset="-120"/>
              </a:rPr>
              <a:t>Deploy pressure sensors for Hydraulic Pressure to provide real-time alerts when values exceed safe limits, preventing potential issues.</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7587" y="611981"/>
            <a:ext cx="5245060" cy="655558"/>
          </a:xfrm>
          <a:prstGeom prst="rect">
            <a:avLst/>
          </a:prstGeom>
          <a:noFill/>
          <a:ln/>
        </p:spPr>
        <p:txBody>
          <a:bodyPr wrap="none" lIns="0" tIns="0" rIns="0" bIns="0" rtlCol="0" anchor="t"/>
          <a:lstStyle/>
          <a:p>
            <a:pPr marL="0" indent="0" algn="l">
              <a:lnSpc>
                <a:spcPts val="5150"/>
              </a:lnSpc>
              <a:buNone/>
            </a:pPr>
            <a:r>
              <a:rPr lang="en-US" sz="4100" b="1" dirty="0">
                <a:solidFill>
                  <a:srgbClr val="7068F4"/>
                </a:solidFill>
                <a:latin typeface="Barlow Bold" pitchFamily="34" charset="0"/>
                <a:ea typeface="Barlow Bold" pitchFamily="34" charset="-122"/>
                <a:cs typeface="Barlow Bold" pitchFamily="34" charset="-120"/>
              </a:rPr>
              <a:t>Data Preprocessing</a:t>
            </a:r>
            <a:endParaRPr lang="en-US" sz="4100" dirty="0"/>
          </a:p>
        </p:txBody>
      </p:sp>
      <p:sp>
        <p:nvSpPr>
          <p:cNvPr id="3" name="Shape 1"/>
          <p:cNvSpPr/>
          <p:nvPr/>
        </p:nvSpPr>
        <p:spPr>
          <a:xfrm>
            <a:off x="7303770" y="1666161"/>
            <a:ext cx="22860" cy="5951339"/>
          </a:xfrm>
          <a:prstGeom prst="roundRect">
            <a:avLst>
              <a:gd name="adj" fmla="val 784704"/>
            </a:avLst>
          </a:prstGeom>
          <a:solidFill>
            <a:srgbClr val="C1C3D0"/>
          </a:solidFill>
          <a:ln/>
        </p:spPr>
      </p:sp>
      <p:sp>
        <p:nvSpPr>
          <p:cNvPr id="4" name="Shape 2"/>
          <p:cNvSpPr/>
          <p:nvPr/>
        </p:nvSpPr>
        <p:spPr>
          <a:xfrm>
            <a:off x="6515933" y="1878925"/>
            <a:ext cx="597932" cy="22860"/>
          </a:xfrm>
          <a:prstGeom prst="roundRect">
            <a:avLst>
              <a:gd name="adj" fmla="val 784704"/>
            </a:avLst>
          </a:prstGeom>
          <a:solidFill>
            <a:srgbClr val="C1C3D0"/>
          </a:solidFill>
          <a:ln/>
        </p:spPr>
      </p:sp>
      <p:sp>
        <p:nvSpPr>
          <p:cNvPr id="5" name="Shape 3"/>
          <p:cNvSpPr/>
          <p:nvPr/>
        </p:nvSpPr>
        <p:spPr>
          <a:xfrm>
            <a:off x="7091005" y="1666161"/>
            <a:ext cx="448389" cy="448389"/>
          </a:xfrm>
          <a:prstGeom prst="roundRect">
            <a:avLst>
              <a:gd name="adj" fmla="val 40006"/>
            </a:avLst>
          </a:prstGeom>
          <a:solidFill>
            <a:srgbClr val="EEEFF5"/>
          </a:solidFill>
          <a:ln/>
          <a:effectLst>
            <a:outerShdw blurRad="49530" dist="24130" dir="13500000" algn="bl" rotWithShape="0">
              <a:srgbClr val="FFFFFF">
                <a:alpha val="70000"/>
              </a:srgbClr>
            </a:outerShdw>
          </a:effectLst>
        </p:spPr>
      </p:sp>
      <p:sp>
        <p:nvSpPr>
          <p:cNvPr id="6" name="Text 4"/>
          <p:cNvSpPr/>
          <p:nvPr/>
        </p:nvSpPr>
        <p:spPr>
          <a:xfrm>
            <a:off x="7157859" y="1693664"/>
            <a:ext cx="314682" cy="393383"/>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Barlow Bold" pitchFamily="34" charset="0"/>
                <a:ea typeface="Barlow Bold" pitchFamily="34" charset="-122"/>
                <a:cs typeface="Barlow Bold" pitchFamily="34" charset="-120"/>
              </a:rPr>
              <a:t>1</a:t>
            </a:r>
            <a:endParaRPr lang="en-US" sz="2450" dirty="0"/>
          </a:p>
        </p:txBody>
      </p:sp>
      <p:sp>
        <p:nvSpPr>
          <p:cNvPr id="7" name="Text 5"/>
          <p:cNvSpPr/>
          <p:nvPr/>
        </p:nvSpPr>
        <p:spPr>
          <a:xfrm>
            <a:off x="3696176" y="1734622"/>
            <a:ext cx="2622471" cy="327779"/>
          </a:xfrm>
          <a:prstGeom prst="rect">
            <a:avLst/>
          </a:prstGeom>
          <a:noFill/>
          <a:ln/>
        </p:spPr>
        <p:txBody>
          <a:bodyPr wrap="none" lIns="0" tIns="0" rIns="0" bIns="0" rtlCol="0" anchor="t"/>
          <a:lstStyle/>
          <a:p>
            <a:pPr marL="0" indent="0" algn="r">
              <a:lnSpc>
                <a:spcPts val="2550"/>
              </a:lnSpc>
              <a:buNone/>
            </a:pPr>
            <a:r>
              <a:rPr lang="en-US" sz="2050" b="1" dirty="0">
                <a:solidFill>
                  <a:srgbClr val="272525"/>
                </a:solidFill>
                <a:latin typeface="Barlow Bold" pitchFamily="34" charset="0"/>
                <a:ea typeface="Barlow Bold" pitchFamily="34" charset="-122"/>
                <a:cs typeface="Barlow Bold" pitchFamily="34" charset="-120"/>
              </a:rPr>
              <a:t>Data Collection</a:t>
            </a:r>
            <a:endParaRPr lang="en-US" sz="2050" dirty="0"/>
          </a:p>
        </p:txBody>
      </p:sp>
      <p:sp>
        <p:nvSpPr>
          <p:cNvPr id="8" name="Text 6"/>
          <p:cNvSpPr/>
          <p:nvPr/>
        </p:nvSpPr>
        <p:spPr>
          <a:xfrm>
            <a:off x="697587" y="2181939"/>
            <a:ext cx="5621060" cy="637699"/>
          </a:xfrm>
          <a:prstGeom prst="rect">
            <a:avLst/>
          </a:prstGeom>
          <a:noFill/>
          <a:ln/>
        </p:spPr>
        <p:txBody>
          <a:bodyPr wrap="square" lIns="0" tIns="0" rIns="0" bIns="0" rtlCol="0" anchor="t"/>
          <a:lstStyle/>
          <a:p>
            <a:pPr marL="0" indent="0" algn="r">
              <a:lnSpc>
                <a:spcPts val="2500"/>
              </a:lnSpc>
              <a:buNone/>
            </a:pPr>
            <a:r>
              <a:rPr lang="en-US" sz="1550" dirty="0">
                <a:solidFill>
                  <a:srgbClr val="272525"/>
                </a:solidFill>
                <a:latin typeface="Montserrat" pitchFamily="34" charset="0"/>
                <a:ea typeface="Montserrat" pitchFamily="34" charset="-122"/>
                <a:cs typeface="Montserrat" pitchFamily="34" charset="-120"/>
              </a:rPr>
              <a:t>Data for the analysis is collected from a secondary source in the form of a CSV file</a:t>
            </a:r>
            <a:endParaRPr lang="en-US" sz="1550" dirty="0"/>
          </a:p>
        </p:txBody>
      </p:sp>
      <p:sp>
        <p:nvSpPr>
          <p:cNvPr id="9" name="Shape 7"/>
          <p:cNvSpPr/>
          <p:nvPr/>
        </p:nvSpPr>
        <p:spPr>
          <a:xfrm>
            <a:off x="7516535" y="3074789"/>
            <a:ext cx="597932" cy="22860"/>
          </a:xfrm>
          <a:prstGeom prst="roundRect">
            <a:avLst>
              <a:gd name="adj" fmla="val 784704"/>
            </a:avLst>
          </a:prstGeom>
          <a:solidFill>
            <a:srgbClr val="C1C3D0"/>
          </a:solidFill>
          <a:ln/>
        </p:spPr>
      </p:sp>
      <p:sp>
        <p:nvSpPr>
          <p:cNvPr id="10" name="Shape 8"/>
          <p:cNvSpPr/>
          <p:nvPr/>
        </p:nvSpPr>
        <p:spPr>
          <a:xfrm>
            <a:off x="7091005" y="2862024"/>
            <a:ext cx="448389" cy="448389"/>
          </a:xfrm>
          <a:prstGeom prst="roundRect">
            <a:avLst>
              <a:gd name="adj" fmla="val 40006"/>
            </a:avLst>
          </a:prstGeom>
          <a:solidFill>
            <a:srgbClr val="EEEFF5"/>
          </a:solidFill>
          <a:ln/>
          <a:effectLst>
            <a:outerShdw blurRad="49530" dist="24130" dir="13500000" algn="bl" rotWithShape="0">
              <a:srgbClr val="FFFFFF">
                <a:alpha val="70000"/>
              </a:srgbClr>
            </a:outerShdw>
          </a:effectLst>
        </p:spPr>
      </p:sp>
      <p:sp>
        <p:nvSpPr>
          <p:cNvPr id="11" name="Text 9"/>
          <p:cNvSpPr/>
          <p:nvPr/>
        </p:nvSpPr>
        <p:spPr>
          <a:xfrm>
            <a:off x="7157859" y="2889528"/>
            <a:ext cx="314682" cy="393383"/>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Barlow Bold" pitchFamily="34" charset="0"/>
                <a:ea typeface="Barlow Bold" pitchFamily="34" charset="-122"/>
                <a:cs typeface="Barlow Bold" pitchFamily="34" charset="-120"/>
              </a:rPr>
              <a:t>2</a:t>
            </a:r>
            <a:endParaRPr lang="en-US" sz="2450" dirty="0"/>
          </a:p>
        </p:txBody>
      </p:sp>
      <p:sp>
        <p:nvSpPr>
          <p:cNvPr id="12" name="Text 10"/>
          <p:cNvSpPr/>
          <p:nvPr/>
        </p:nvSpPr>
        <p:spPr>
          <a:xfrm>
            <a:off x="8311753" y="2930485"/>
            <a:ext cx="2622471" cy="327779"/>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Barlow Bold" pitchFamily="34" charset="0"/>
                <a:ea typeface="Barlow Bold" pitchFamily="34" charset="-122"/>
                <a:cs typeface="Barlow Bold" pitchFamily="34" charset="-120"/>
              </a:rPr>
              <a:t>Data Cleaning</a:t>
            </a:r>
            <a:endParaRPr lang="en-US" sz="2050" dirty="0"/>
          </a:p>
        </p:txBody>
      </p:sp>
      <p:sp>
        <p:nvSpPr>
          <p:cNvPr id="13" name="Text 11"/>
          <p:cNvSpPr/>
          <p:nvPr/>
        </p:nvSpPr>
        <p:spPr>
          <a:xfrm>
            <a:off x="8311753" y="3377803"/>
            <a:ext cx="5621060" cy="63769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Montserrat" pitchFamily="34" charset="0"/>
                <a:ea typeface="Montserrat" pitchFamily="34" charset="-122"/>
                <a:cs typeface="Montserrat" pitchFamily="34" charset="-120"/>
              </a:rPr>
              <a:t>Handling missing values. Corrected date format. Detected and treated outliers.</a:t>
            </a:r>
            <a:endParaRPr lang="en-US" sz="1550" dirty="0"/>
          </a:p>
        </p:txBody>
      </p:sp>
      <p:sp>
        <p:nvSpPr>
          <p:cNvPr id="14" name="Shape 12"/>
          <p:cNvSpPr/>
          <p:nvPr/>
        </p:nvSpPr>
        <p:spPr>
          <a:xfrm>
            <a:off x="6515933" y="4105513"/>
            <a:ext cx="597932" cy="22860"/>
          </a:xfrm>
          <a:prstGeom prst="roundRect">
            <a:avLst>
              <a:gd name="adj" fmla="val 784704"/>
            </a:avLst>
          </a:prstGeom>
          <a:solidFill>
            <a:srgbClr val="C1C3D0"/>
          </a:solidFill>
          <a:ln/>
        </p:spPr>
      </p:sp>
      <p:sp>
        <p:nvSpPr>
          <p:cNvPr id="15" name="Shape 13"/>
          <p:cNvSpPr/>
          <p:nvPr/>
        </p:nvSpPr>
        <p:spPr>
          <a:xfrm>
            <a:off x="7091005" y="3892748"/>
            <a:ext cx="448389" cy="448389"/>
          </a:xfrm>
          <a:prstGeom prst="roundRect">
            <a:avLst>
              <a:gd name="adj" fmla="val 40006"/>
            </a:avLst>
          </a:prstGeom>
          <a:solidFill>
            <a:srgbClr val="EEEFF5"/>
          </a:solidFill>
          <a:ln/>
          <a:effectLst>
            <a:outerShdw blurRad="49530" dist="24130" dir="13500000" algn="bl" rotWithShape="0">
              <a:srgbClr val="FFFFFF">
                <a:alpha val="70000"/>
              </a:srgbClr>
            </a:outerShdw>
          </a:effectLst>
        </p:spPr>
      </p:sp>
      <p:sp>
        <p:nvSpPr>
          <p:cNvPr id="16" name="Text 14"/>
          <p:cNvSpPr/>
          <p:nvPr/>
        </p:nvSpPr>
        <p:spPr>
          <a:xfrm>
            <a:off x="7157859" y="3920252"/>
            <a:ext cx="314682" cy="393383"/>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Barlow Bold" pitchFamily="34" charset="0"/>
                <a:ea typeface="Barlow Bold" pitchFamily="34" charset="-122"/>
                <a:cs typeface="Barlow Bold" pitchFamily="34" charset="-120"/>
              </a:rPr>
              <a:t>3</a:t>
            </a:r>
            <a:endParaRPr lang="en-US" sz="2450" dirty="0"/>
          </a:p>
        </p:txBody>
      </p:sp>
      <p:sp>
        <p:nvSpPr>
          <p:cNvPr id="17" name="Text 15"/>
          <p:cNvSpPr/>
          <p:nvPr/>
        </p:nvSpPr>
        <p:spPr>
          <a:xfrm>
            <a:off x="3696176" y="3961209"/>
            <a:ext cx="2622471" cy="327779"/>
          </a:xfrm>
          <a:prstGeom prst="rect">
            <a:avLst/>
          </a:prstGeom>
          <a:noFill/>
          <a:ln/>
        </p:spPr>
        <p:txBody>
          <a:bodyPr wrap="none" lIns="0" tIns="0" rIns="0" bIns="0" rtlCol="0" anchor="t"/>
          <a:lstStyle/>
          <a:p>
            <a:pPr marL="0" indent="0" algn="r">
              <a:lnSpc>
                <a:spcPts val="2550"/>
              </a:lnSpc>
              <a:buNone/>
            </a:pPr>
            <a:r>
              <a:rPr lang="en-US" sz="2050" b="1" dirty="0">
                <a:solidFill>
                  <a:srgbClr val="272525"/>
                </a:solidFill>
                <a:latin typeface="Barlow Bold" pitchFamily="34" charset="0"/>
                <a:ea typeface="Barlow Bold" pitchFamily="34" charset="-122"/>
                <a:cs typeface="Barlow Bold" pitchFamily="34" charset="-120"/>
              </a:rPr>
              <a:t>Data Transformation</a:t>
            </a:r>
            <a:endParaRPr lang="en-US" sz="2050" dirty="0"/>
          </a:p>
        </p:txBody>
      </p:sp>
      <p:sp>
        <p:nvSpPr>
          <p:cNvPr id="18" name="Text 16"/>
          <p:cNvSpPr/>
          <p:nvPr/>
        </p:nvSpPr>
        <p:spPr>
          <a:xfrm>
            <a:off x="697587" y="4408527"/>
            <a:ext cx="5621060" cy="318849"/>
          </a:xfrm>
          <a:prstGeom prst="rect">
            <a:avLst/>
          </a:prstGeom>
          <a:noFill/>
          <a:ln/>
        </p:spPr>
        <p:txBody>
          <a:bodyPr wrap="none" lIns="0" tIns="0" rIns="0" bIns="0" rtlCol="0" anchor="t"/>
          <a:lstStyle/>
          <a:p>
            <a:pPr marL="0" indent="0" algn="r">
              <a:lnSpc>
                <a:spcPts val="2500"/>
              </a:lnSpc>
              <a:buNone/>
            </a:pPr>
            <a:r>
              <a:rPr lang="en-US" sz="1550" dirty="0">
                <a:solidFill>
                  <a:srgbClr val="272525"/>
                </a:solidFill>
                <a:latin typeface="Montserrat" pitchFamily="34" charset="0"/>
                <a:ea typeface="Montserrat" pitchFamily="34" charset="-122"/>
                <a:cs typeface="Montserrat" pitchFamily="34" charset="-120"/>
              </a:rPr>
              <a:t>Converted data types for consistency.</a:t>
            </a:r>
            <a:endParaRPr lang="en-US" sz="1550" dirty="0"/>
          </a:p>
        </p:txBody>
      </p:sp>
      <p:sp>
        <p:nvSpPr>
          <p:cNvPr id="19" name="Shape 17"/>
          <p:cNvSpPr/>
          <p:nvPr/>
        </p:nvSpPr>
        <p:spPr>
          <a:xfrm>
            <a:off x="7516535" y="5136356"/>
            <a:ext cx="597932" cy="22860"/>
          </a:xfrm>
          <a:prstGeom prst="roundRect">
            <a:avLst>
              <a:gd name="adj" fmla="val 784704"/>
            </a:avLst>
          </a:prstGeom>
          <a:solidFill>
            <a:srgbClr val="C1C3D0"/>
          </a:solidFill>
          <a:ln/>
        </p:spPr>
      </p:sp>
      <p:sp>
        <p:nvSpPr>
          <p:cNvPr id="20" name="Shape 18"/>
          <p:cNvSpPr/>
          <p:nvPr/>
        </p:nvSpPr>
        <p:spPr>
          <a:xfrm>
            <a:off x="7091005" y="4923592"/>
            <a:ext cx="448389" cy="448389"/>
          </a:xfrm>
          <a:prstGeom prst="roundRect">
            <a:avLst>
              <a:gd name="adj" fmla="val 40006"/>
            </a:avLst>
          </a:prstGeom>
          <a:solidFill>
            <a:srgbClr val="EEEFF5"/>
          </a:solidFill>
          <a:ln/>
          <a:effectLst>
            <a:outerShdw blurRad="49530" dist="24130" dir="13500000" algn="bl" rotWithShape="0">
              <a:srgbClr val="FFFFFF">
                <a:alpha val="70000"/>
              </a:srgbClr>
            </a:outerShdw>
          </a:effectLst>
        </p:spPr>
      </p:sp>
      <p:sp>
        <p:nvSpPr>
          <p:cNvPr id="21" name="Text 19"/>
          <p:cNvSpPr/>
          <p:nvPr/>
        </p:nvSpPr>
        <p:spPr>
          <a:xfrm>
            <a:off x="7157859" y="4951095"/>
            <a:ext cx="314682" cy="393383"/>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Barlow Bold" pitchFamily="34" charset="0"/>
                <a:ea typeface="Barlow Bold" pitchFamily="34" charset="-122"/>
                <a:cs typeface="Barlow Bold" pitchFamily="34" charset="-120"/>
              </a:rPr>
              <a:t>4</a:t>
            </a:r>
            <a:endParaRPr lang="en-US" sz="2450" dirty="0"/>
          </a:p>
        </p:txBody>
      </p:sp>
      <p:sp>
        <p:nvSpPr>
          <p:cNvPr id="22" name="Text 20"/>
          <p:cNvSpPr/>
          <p:nvPr/>
        </p:nvSpPr>
        <p:spPr>
          <a:xfrm>
            <a:off x="8311753" y="4992053"/>
            <a:ext cx="2622471" cy="327779"/>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Barlow Bold" pitchFamily="34" charset="0"/>
                <a:ea typeface="Barlow Bold" pitchFamily="34" charset="-122"/>
                <a:cs typeface="Barlow Bold" pitchFamily="34" charset="-120"/>
              </a:rPr>
              <a:t>Statistical Analysis</a:t>
            </a:r>
            <a:endParaRPr lang="en-US" sz="2050" dirty="0"/>
          </a:p>
        </p:txBody>
      </p:sp>
      <p:sp>
        <p:nvSpPr>
          <p:cNvPr id="23" name="Text 21"/>
          <p:cNvSpPr/>
          <p:nvPr/>
        </p:nvSpPr>
        <p:spPr>
          <a:xfrm>
            <a:off x="8311753" y="5439370"/>
            <a:ext cx="5621060" cy="95654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Montserrat" pitchFamily="34" charset="0"/>
                <a:ea typeface="Montserrat" pitchFamily="34" charset="-122"/>
                <a:cs typeface="Montserrat" pitchFamily="34" charset="-120"/>
              </a:rPr>
              <a:t>Descriptive Statistics: Computed mean, median, mode, variance, skewness, and kurtosis. Analyzed data distribution and patterns.</a:t>
            </a:r>
            <a:endParaRPr lang="en-US" sz="1550" dirty="0"/>
          </a:p>
        </p:txBody>
      </p:sp>
      <p:sp>
        <p:nvSpPr>
          <p:cNvPr id="24" name="Shape 22"/>
          <p:cNvSpPr/>
          <p:nvPr/>
        </p:nvSpPr>
        <p:spPr>
          <a:xfrm>
            <a:off x="6515933" y="6167199"/>
            <a:ext cx="597932" cy="22860"/>
          </a:xfrm>
          <a:prstGeom prst="roundRect">
            <a:avLst>
              <a:gd name="adj" fmla="val 784704"/>
            </a:avLst>
          </a:prstGeom>
          <a:solidFill>
            <a:srgbClr val="C1C3D0"/>
          </a:solidFill>
          <a:ln/>
        </p:spPr>
      </p:sp>
      <p:sp>
        <p:nvSpPr>
          <p:cNvPr id="25" name="Shape 23"/>
          <p:cNvSpPr/>
          <p:nvPr/>
        </p:nvSpPr>
        <p:spPr>
          <a:xfrm>
            <a:off x="7091005" y="5954435"/>
            <a:ext cx="448389" cy="448389"/>
          </a:xfrm>
          <a:prstGeom prst="roundRect">
            <a:avLst>
              <a:gd name="adj" fmla="val 40006"/>
            </a:avLst>
          </a:prstGeom>
          <a:solidFill>
            <a:srgbClr val="EEEFF5"/>
          </a:solidFill>
          <a:ln/>
          <a:effectLst>
            <a:outerShdw blurRad="49530" dist="24130" dir="13500000" algn="bl" rotWithShape="0">
              <a:srgbClr val="FFFFFF">
                <a:alpha val="70000"/>
              </a:srgbClr>
            </a:outerShdw>
          </a:effectLst>
        </p:spPr>
      </p:sp>
      <p:sp>
        <p:nvSpPr>
          <p:cNvPr id="26" name="Text 24"/>
          <p:cNvSpPr/>
          <p:nvPr/>
        </p:nvSpPr>
        <p:spPr>
          <a:xfrm>
            <a:off x="7157859" y="5981938"/>
            <a:ext cx="314682" cy="393383"/>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Barlow Bold" pitchFamily="34" charset="0"/>
                <a:ea typeface="Barlow Bold" pitchFamily="34" charset="-122"/>
                <a:cs typeface="Barlow Bold" pitchFamily="34" charset="-120"/>
              </a:rPr>
              <a:t>5</a:t>
            </a:r>
            <a:endParaRPr lang="en-US" sz="2450" dirty="0"/>
          </a:p>
        </p:txBody>
      </p:sp>
      <p:sp>
        <p:nvSpPr>
          <p:cNvPr id="27" name="Text 25"/>
          <p:cNvSpPr/>
          <p:nvPr/>
        </p:nvSpPr>
        <p:spPr>
          <a:xfrm>
            <a:off x="2622233" y="6022896"/>
            <a:ext cx="3696414" cy="327779"/>
          </a:xfrm>
          <a:prstGeom prst="rect">
            <a:avLst/>
          </a:prstGeom>
          <a:noFill/>
          <a:ln/>
        </p:spPr>
        <p:txBody>
          <a:bodyPr wrap="none" lIns="0" tIns="0" rIns="0" bIns="0" rtlCol="0" anchor="t"/>
          <a:lstStyle/>
          <a:p>
            <a:pPr marL="0" indent="0" algn="r">
              <a:lnSpc>
                <a:spcPts val="2550"/>
              </a:lnSpc>
              <a:buNone/>
            </a:pPr>
            <a:r>
              <a:rPr lang="en-US" sz="2050" b="1" dirty="0">
                <a:solidFill>
                  <a:srgbClr val="272525"/>
                </a:solidFill>
                <a:latin typeface="Barlow Bold" pitchFamily="34" charset="0"/>
                <a:ea typeface="Barlow Bold" pitchFamily="34" charset="-122"/>
                <a:cs typeface="Barlow Bold" pitchFamily="34" charset="-120"/>
              </a:rPr>
              <a:t>Exploratory Data Analysis (EDA)</a:t>
            </a:r>
            <a:endParaRPr lang="en-US" sz="2050" dirty="0"/>
          </a:p>
        </p:txBody>
      </p:sp>
      <p:sp>
        <p:nvSpPr>
          <p:cNvPr id="28" name="Text 26"/>
          <p:cNvSpPr/>
          <p:nvPr/>
        </p:nvSpPr>
        <p:spPr>
          <a:xfrm>
            <a:off x="697587" y="6470213"/>
            <a:ext cx="5621060" cy="956548"/>
          </a:xfrm>
          <a:prstGeom prst="rect">
            <a:avLst/>
          </a:prstGeom>
          <a:noFill/>
          <a:ln/>
        </p:spPr>
        <p:txBody>
          <a:bodyPr wrap="square" lIns="0" tIns="0" rIns="0" bIns="0" rtlCol="0" anchor="t"/>
          <a:lstStyle/>
          <a:p>
            <a:pPr marL="0" indent="0" algn="r">
              <a:lnSpc>
                <a:spcPts val="2500"/>
              </a:lnSpc>
              <a:buNone/>
            </a:pPr>
            <a:r>
              <a:rPr lang="en-US" sz="1550" dirty="0">
                <a:solidFill>
                  <a:srgbClr val="272525"/>
                </a:solidFill>
                <a:latin typeface="Montserrat" pitchFamily="34" charset="0"/>
                <a:ea typeface="Montserrat" pitchFamily="34" charset="-122"/>
                <a:cs typeface="Montserrat" pitchFamily="34" charset="-120"/>
              </a:rPr>
              <a:t>Visualized relationships and distributions. Identified key insights and trends. Created visualizations like histograms, boxplots, and correlation matrices.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860</Words>
  <Application>Microsoft Office PowerPoint</Application>
  <PresentationFormat>Custom</PresentationFormat>
  <Paragraphs>168</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Montserrat</vt:lpstr>
      <vt:lpstr>Barlow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sravana Rekha</cp:lastModifiedBy>
  <cp:revision>2</cp:revision>
  <dcterms:created xsi:type="dcterms:W3CDTF">2025-08-02T16:11:11Z</dcterms:created>
  <dcterms:modified xsi:type="dcterms:W3CDTF">2025-08-05T14:06:38Z</dcterms:modified>
</cp:coreProperties>
</file>